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1" r:id="rId2"/>
  </p:sldMasterIdLst>
  <p:notesMasterIdLst>
    <p:notesMasterId r:id="rId35"/>
  </p:notesMasterIdLst>
  <p:handoutMasterIdLst>
    <p:handoutMasterId r:id="rId36"/>
  </p:handoutMasterIdLst>
  <p:sldIdLst>
    <p:sldId id="256" r:id="rId3"/>
    <p:sldId id="260" r:id="rId4"/>
    <p:sldId id="305" r:id="rId5"/>
    <p:sldId id="306" r:id="rId6"/>
    <p:sldId id="307" r:id="rId7"/>
    <p:sldId id="286" r:id="rId8"/>
    <p:sldId id="284" r:id="rId9"/>
    <p:sldId id="285" r:id="rId10"/>
    <p:sldId id="278" r:id="rId11"/>
    <p:sldId id="279" r:id="rId12"/>
    <p:sldId id="302" r:id="rId13"/>
    <p:sldId id="280" r:id="rId14"/>
    <p:sldId id="281" r:id="rId15"/>
    <p:sldId id="301" r:id="rId16"/>
    <p:sldId id="299" r:id="rId17"/>
    <p:sldId id="30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308" r:id="rId33"/>
    <p:sldId id="25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91FF"/>
    <a:srgbClr val="17A4FF"/>
    <a:srgbClr val="0FA4E8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6383"/>
  </p:normalViewPr>
  <p:slideViewPr>
    <p:cSldViewPr snapToGrid="0" snapToObjects="1">
      <p:cViewPr>
        <p:scale>
          <a:sx n="79" d="100"/>
          <a:sy n="79" d="100"/>
        </p:scale>
        <p:origin x="-109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 snapToGrid="0" snapToObjects="1">
      <p:cViewPr varScale="1">
        <p:scale>
          <a:sx n="68" d="100"/>
          <a:sy n="68" d="100"/>
        </p:scale>
        <p:origin x="3101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aive\Desktop\ettekanne\Statistika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aive\Desktop\ettekanne\Statistik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Sheet2!$A$28</c:f>
              <c:strCache>
                <c:ptCount val="1"/>
                <c:pt idx="0">
                  <c:v>Number of application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Sheet2!$B$27:$J$27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Sheet2!$B$28:$J$28</c:f>
              <c:numCache>
                <c:formatCode>General</c:formatCode>
                <c:ptCount val="9"/>
                <c:pt idx="0">
                  <c:v>17455</c:v>
                </c:pt>
                <c:pt idx="1">
                  <c:v>16374</c:v>
                </c:pt>
                <c:pt idx="2">
                  <c:v>16562</c:v>
                </c:pt>
                <c:pt idx="3">
                  <c:v>16903</c:v>
                </c:pt>
                <c:pt idx="4">
                  <c:v>17230</c:v>
                </c:pt>
                <c:pt idx="5">
                  <c:v>17573</c:v>
                </c:pt>
                <c:pt idx="6">
                  <c:v>17611</c:v>
                </c:pt>
                <c:pt idx="7">
                  <c:v>17578</c:v>
                </c:pt>
                <c:pt idx="8">
                  <c:v>15868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0164224"/>
        <c:axId val="130165760"/>
      </c:barChart>
      <c:lineChart>
        <c:grouping val="standard"/>
        <c:varyColors val="0"/>
        <c:ser>
          <c:idx val="1"/>
          <c:order val="1"/>
          <c:tx>
            <c:strRef>
              <c:f>Sheet2!$A$29</c:f>
              <c:strCache>
                <c:ptCount val="1"/>
                <c:pt idx="0">
                  <c:v>e-applications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Sheet2!$B$27:$J$27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Sheet2!$B$29:$J$29</c:f>
              <c:numCache>
                <c:formatCode>General</c:formatCode>
                <c:ptCount val="9"/>
                <c:pt idx="0">
                  <c:v>45</c:v>
                </c:pt>
                <c:pt idx="1">
                  <c:v>868</c:v>
                </c:pt>
                <c:pt idx="2">
                  <c:v>2016</c:v>
                </c:pt>
                <c:pt idx="3">
                  <c:v>2550</c:v>
                </c:pt>
                <c:pt idx="4">
                  <c:v>3738</c:v>
                </c:pt>
                <c:pt idx="5">
                  <c:v>5037</c:v>
                </c:pt>
                <c:pt idx="6">
                  <c:v>9532</c:v>
                </c:pt>
                <c:pt idx="7">
                  <c:v>12244</c:v>
                </c:pt>
                <c:pt idx="8">
                  <c:v>13740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164224"/>
        <c:axId val="130165760"/>
      </c:lineChart>
      <c:catAx>
        <c:axId val="130164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30165760"/>
        <c:crosses val="autoZero"/>
        <c:auto val="0"/>
        <c:lblAlgn val="ctr"/>
        <c:lblOffset val="100"/>
        <c:noMultiLvlLbl val="0"/>
      </c:catAx>
      <c:valAx>
        <c:axId val="130165760"/>
        <c:scaling>
          <c:orientation val="minMax"/>
          <c:max val="18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3016422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741062925962"/>
          <c:y val="3.404275898095227E-2"/>
          <c:w val="0.77890326856187808"/>
          <c:h val="0.801682859091593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Sheet2!$A$33</c:f>
              <c:strCache>
                <c:ptCount val="1"/>
                <c:pt idx="0">
                  <c:v>Total area (ha)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Sheet2!$B$32:$J$32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Sheet2!$B$33:$J$33</c:f>
              <c:numCache>
                <c:formatCode>0</c:formatCode>
                <c:ptCount val="9"/>
                <c:pt idx="0">
                  <c:v>861557.18</c:v>
                </c:pt>
                <c:pt idx="1">
                  <c:v>869757.46</c:v>
                </c:pt>
                <c:pt idx="2">
                  <c:v>884366.11</c:v>
                </c:pt>
                <c:pt idx="3">
                  <c:v>901187.56</c:v>
                </c:pt>
                <c:pt idx="4">
                  <c:v>915366.66</c:v>
                </c:pt>
                <c:pt idx="5">
                  <c:v>927594.99</c:v>
                </c:pt>
                <c:pt idx="6">
                  <c:v>940155.55</c:v>
                </c:pt>
                <c:pt idx="7">
                  <c:v>960258.49</c:v>
                </c:pt>
                <c:pt idx="8">
                  <c:v>958843.6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9051648"/>
        <c:axId val="129053440"/>
      </c:barChart>
      <c:lineChart>
        <c:grouping val="standard"/>
        <c:varyColors val="0"/>
        <c:ser>
          <c:idx val="1"/>
          <c:order val="1"/>
          <c:tx>
            <c:strRef>
              <c:f>Sheet2!$A$34</c:f>
              <c:strCache>
                <c:ptCount val="1"/>
                <c:pt idx="0">
                  <c:v>e-applications (ha)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Sheet2!$B$32:$J$32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Sheet2!$B$34:$J$34</c:f>
              <c:numCache>
                <c:formatCode>0</c:formatCode>
                <c:ptCount val="9"/>
                <c:pt idx="0">
                  <c:v>4217.07</c:v>
                </c:pt>
                <c:pt idx="1">
                  <c:v>72823.09</c:v>
                </c:pt>
                <c:pt idx="2">
                  <c:v>201302.41</c:v>
                </c:pt>
                <c:pt idx="3">
                  <c:v>249044.58000000002</c:v>
                </c:pt>
                <c:pt idx="4">
                  <c:v>351536.81</c:v>
                </c:pt>
                <c:pt idx="5">
                  <c:v>469231.14</c:v>
                </c:pt>
                <c:pt idx="6">
                  <c:v>753987.27</c:v>
                </c:pt>
                <c:pt idx="7">
                  <c:v>893150.56</c:v>
                </c:pt>
                <c:pt idx="8">
                  <c:v>936654.88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051648"/>
        <c:axId val="129053440"/>
      </c:lineChart>
      <c:catAx>
        <c:axId val="129051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29053440"/>
        <c:crosses val="autoZero"/>
        <c:auto val="1"/>
        <c:lblAlgn val="ctr"/>
        <c:lblOffset val="100"/>
        <c:noMultiLvlLbl val="0"/>
      </c:catAx>
      <c:valAx>
        <c:axId val="129053440"/>
        <c:scaling>
          <c:orientation val="minMax"/>
          <c:max val="1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290516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F2DAED-B118-425A-8DF3-0F8F2030C501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</dgm:pt>
    <dgm:pt modelId="{2A7F9925-7AA7-4A44-BFBE-B65A4EF0DB74}">
      <dgm:prSet phldrT="[Text]"/>
      <dgm:spPr/>
      <dgm:t>
        <a:bodyPr/>
        <a:lstStyle/>
        <a:p>
          <a:r>
            <a:rPr lang="et-EE" dirty="0" smtClean="0"/>
            <a:t>2015</a:t>
          </a:r>
          <a:endParaRPr lang="et-EE" dirty="0"/>
        </a:p>
      </dgm:t>
    </dgm:pt>
    <dgm:pt modelId="{DA52A72C-48EE-4B88-B04E-B7E37F46EBB9}" type="parTrans" cxnId="{274AC8D0-B591-45A8-92B6-3AB380C25755}">
      <dgm:prSet/>
      <dgm:spPr/>
      <dgm:t>
        <a:bodyPr/>
        <a:lstStyle/>
        <a:p>
          <a:endParaRPr lang="et-EE"/>
        </a:p>
      </dgm:t>
    </dgm:pt>
    <dgm:pt modelId="{7027EA67-EE12-4537-BAF2-59A37F14A5C0}" type="sibTrans" cxnId="{274AC8D0-B591-45A8-92B6-3AB380C25755}">
      <dgm:prSet/>
      <dgm:spPr/>
      <dgm:t>
        <a:bodyPr/>
        <a:lstStyle/>
        <a:p>
          <a:endParaRPr lang="et-EE"/>
        </a:p>
      </dgm:t>
    </dgm:pt>
    <dgm:pt modelId="{6F632F7F-9693-45C9-8F8F-FDA5F6B2A610}">
      <dgm:prSet phldrT="[Text]"/>
      <dgm:spPr/>
      <dgm:t>
        <a:bodyPr/>
        <a:lstStyle/>
        <a:p>
          <a:r>
            <a:rPr lang="et-EE" dirty="0" smtClean="0"/>
            <a:t>2016</a:t>
          </a:r>
          <a:endParaRPr lang="et-EE" dirty="0"/>
        </a:p>
      </dgm:t>
    </dgm:pt>
    <dgm:pt modelId="{A955391A-60A0-4DE0-87C9-D93B2C15607A}" type="parTrans" cxnId="{443C3F1F-8C5C-4BC4-98D9-106F2AC9B3BB}">
      <dgm:prSet/>
      <dgm:spPr/>
      <dgm:t>
        <a:bodyPr/>
        <a:lstStyle/>
        <a:p>
          <a:endParaRPr lang="et-EE"/>
        </a:p>
      </dgm:t>
    </dgm:pt>
    <dgm:pt modelId="{9EB02CB5-E9B2-43F6-9265-D410BAB2CDDF}" type="sibTrans" cxnId="{443C3F1F-8C5C-4BC4-98D9-106F2AC9B3BB}">
      <dgm:prSet/>
      <dgm:spPr/>
      <dgm:t>
        <a:bodyPr/>
        <a:lstStyle/>
        <a:p>
          <a:endParaRPr lang="et-EE"/>
        </a:p>
      </dgm:t>
    </dgm:pt>
    <dgm:pt modelId="{06449029-673D-4759-9C0A-5D468B1015D3}">
      <dgm:prSet phldrT="[Text]"/>
      <dgm:spPr/>
      <dgm:t>
        <a:bodyPr/>
        <a:lstStyle/>
        <a:p>
          <a:r>
            <a:rPr lang="et-EE" dirty="0" smtClean="0"/>
            <a:t>2017</a:t>
          </a:r>
          <a:endParaRPr lang="et-EE" dirty="0"/>
        </a:p>
      </dgm:t>
    </dgm:pt>
    <dgm:pt modelId="{FD029825-E048-4D1D-AC1E-DB48DB5C8EFC}" type="parTrans" cxnId="{7A2CDFC1-79CC-4E91-B903-79D4AB316E11}">
      <dgm:prSet/>
      <dgm:spPr/>
      <dgm:t>
        <a:bodyPr/>
        <a:lstStyle/>
        <a:p>
          <a:endParaRPr lang="et-EE"/>
        </a:p>
      </dgm:t>
    </dgm:pt>
    <dgm:pt modelId="{8DF71F6C-B812-478A-B253-9A8676F651C7}" type="sibTrans" cxnId="{7A2CDFC1-79CC-4E91-B903-79D4AB316E11}">
      <dgm:prSet/>
      <dgm:spPr/>
      <dgm:t>
        <a:bodyPr/>
        <a:lstStyle/>
        <a:p>
          <a:endParaRPr lang="et-EE"/>
        </a:p>
      </dgm:t>
    </dgm:pt>
    <dgm:pt modelId="{9D7C3406-7119-423A-89FC-8CE742474E40}">
      <dgm:prSet phldrT="[Text]"/>
      <dgm:spPr/>
      <dgm:t>
        <a:bodyPr/>
        <a:lstStyle/>
        <a:p>
          <a:r>
            <a:rPr lang="et-EE" dirty="0" smtClean="0"/>
            <a:t>2018</a:t>
          </a:r>
          <a:endParaRPr lang="et-EE" dirty="0"/>
        </a:p>
      </dgm:t>
    </dgm:pt>
    <dgm:pt modelId="{F9359A96-E945-460E-BD9B-9985B06F5824}" type="parTrans" cxnId="{E8F92567-D83B-4CAB-87C0-C2B74D96557D}">
      <dgm:prSet/>
      <dgm:spPr/>
      <dgm:t>
        <a:bodyPr/>
        <a:lstStyle/>
        <a:p>
          <a:endParaRPr lang="et-EE"/>
        </a:p>
      </dgm:t>
    </dgm:pt>
    <dgm:pt modelId="{7281E908-5579-4978-9CFA-F3707BE1CE96}" type="sibTrans" cxnId="{E8F92567-D83B-4CAB-87C0-C2B74D96557D}">
      <dgm:prSet/>
      <dgm:spPr/>
      <dgm:t>
        <a:bodyPr/>
        <a:lstStyle/>
        <a:p>
          <a:endParaRPr lang="et-EE"/>
        </a:p>
      </dgm:t>
    </dgm:pt>
    <dgm:pt modelId="{E09AD619-817D-4335-A075-F9E86E24D7EE}">
      <dgm:prSet phldrT="[Text]"/>
      <dgm:spPr/>
      <dgm:t>
        <a:bodyPr/>
        <a:lstStyle/>
        <a:p>
          <a:r>
            <a:rPr lang="et-EE" dirty="0" smtClean="0"/>
            <a:t>2019</a:t>
          </a:r>
          <a:endParaRPr lang="et-EE" dirty="0"/>
        </a:p>
      </dgm:t>
    </dgm:pt>
    <dgm:pt modelId="{52BAC43C-5454-454E-93AF-E0DD398EE1B7}" type="parTrans" cxnId="{B4C0487F-EF97-47FA-85A3-DF7888E34C4B}">
      <dgm:prSet/>
      <dgm:spPr/>
      <dgm:t>
        <a:bodyPr/>
        <a:lstStyle/>
        <a:p>
          <a:endParaRPr lang="en-US"/>
        </a:p>
      </dgm:t>
    </dgm:pt>
    <dgm:pt modelId="{8CE3755A-0902-467A-BDC6-F4B6895B8C95}" type="sibTrans" cxnId="{B4C0487F-EF97-47FA-85A3-DF7888E34C4B}">
      <dgm:prSet/>
      <dgm:spPr/>
      <dgm:t>
        <a:bodyPr/>
        <a:lstStyle/>
        <a:p>
          <a:endParaRPr lang="en-US"/>
        </a:p>
      </dgm:t>
    </dgm:pt>
    <dgm:pt modelId="{079179A6-763B-4E31-83A1-95674AAFE055}">
      <dgm:prSet phldrT="[Text]"/>
      <dgm:spPr/>
      <dgm:t>
        <a:bodyPr/>
        <a:lstStyle/>
        <a:p>
          <a:r>
            <a:rPr lang="et-EE" dirty="0" smtClean="0"/>
            <a:t>2020</a:t>
          </a:r>
          <a:endParaRPr lang="et-EE" dirty="0"/>
        </a:p>
      </dgm:t>
    </dgm:pt>
    <dgm:pt modelId="{364CE1CA-9ED1-45FF-98D9-3612E50A8C7C}" type="parTrans" cxnId="{161AFC64-1F04-4AC1-ADB5-FD8DDC923AAC}">
      <dgm:prSet/>
      <dgm:spPr/>
      <dgm:t>
        <a:bodyPr/>
        <a:lstStyle/>
        <a:p>
          <a:endParaRPr lang="en-US"/>
        </a:p>
      </dgm:t>
    </dgm:pt>
    <dgm:pt modelId="{D8BCA13B-AE66-4F47-802B-1B2F29406A73}" type="sibTrans" cxnId="{161AFC64-1F04-4AC1-ADB5-FD8DDC923AAC}">
      <dgm:prSet/>
      <dgm:spPr/>
      <dgm:t>
        <a:bodyPr/>
        <a:lstStyle/>
        <a:p>
          <a:endParaRPr lang="en-US"/>
        </a:p>
      </dgm:t>
    </dgm:pt>
    <dgm:pt modelId="{91AA0B12-EAF4-4CCE-9430-632F994D3547}" type="pres">
      <dgm:prSet presAssocID="{BFF2DAED-B118-425A-8DF3-0F8F2030C501}" presName="Name0" presStyleCnt="0">
        <dgm:presLayoutVars>
          <dgm:dir/>
          <dgm:animLvl val="lvl"/>
          <dgm:resizeHandles val="exact"/>
        </dgm:presLayoutVars>
      </dgm:prSet>
      <dgm:spPr/>
    </dgm:pt>
    <dgm:pt modelId="{D6F9E1EF-B531-40CF-A32F-A5F9CAF937AE}" type="pres">
      <dgm:prSet presAssocID="{2A7F9925-7AA7-4A44-BFBE-B65A4EF0DB74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C2D58E-26B4-4E94-9406-BE6FDA1D6E5E}" type="pres">
      <dgm:prSet presAssocID="{7027EA67-EE12-4537-BAF2-59A37F14A5C0}" presName="parTxOnlySpace" presStyleCnt="0"/>
      <dgm:spPr/>
    </dgm:pt>
    <dgm:pt modelId="{5F2B74B8-D2A1-4810-81F1-F33FDE0A20FD}" type="pres">
      <dgm:prSet presAssocID="{6F632F7F-9693-45C9-8F8F-FDA5F6B2A610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66B3FC-BF0C-4215-800A-FFFA038D42F7}" type="pres">
      <dgm:prSet presAssocID="{9EB02CB5-E9B2-43F6-9265-D410BAB2CDDF}" presName="parTxOnlySpace" presStyleCnt="0"/>
      <dgm:spPr/>
    </dgm:pt>
    <dgm:pt modelId="{D8DCD91E-3A84-48E8-BC99-00F997ECFAE3}" type="pres">
      <dgm:prSet presAssocID="{06449029-673D-4759-9C0A-5D468B1015D3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415E5E-7E85-4232-9B8B-1CA071029151}" type="pres">
      <dgm:prSet presAssocID="{8DF71F6C-B812-478A-B253-9A8676F651C7}" presName="parTxOnlySpace" presStyleCnt="0"/>
      <dgm:spPr/>
    </dgm:pt>
    <dgm:pt modelId="{C32100A3-CC43-4FCD-B716-CE0462A679D7}" type="pres">
      <dgm:prSet presAssocID="{9D7C3406-7119-423A-89FC-8CE742474E40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C234D4-DE7D-43F6-BEA9-F7E1232D0E3C}" type="pres">
      <dgm:prSet presAssocID="{7281E908-5579-4978-9CFA-F3707BE1CE96}" presName="parTxOnlySpace" presStyleCnt="0"/>
      <dgm:spPr/>
    </dgm:pt>
    <dgm:pt modelId="{CFD31791-6573-4AF3-8217-9C3B0773F67B}" type="pres">
      <dgm:prSet presAssocID="{E09AD619-817D-4335-A075-F9E86E24D7EE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0E39E4-B0F9-43BE-BE78-A9ECEA312937}" type="pres">
      <dgm:prSet presAssocID="{8CE3755A-0902-467A-BDC6-F4B6895B8C95}" presName="parTxOnlySpace" presStyleCnt="0"/>
      <dgm:spPr/>
    </dgm:pt>
    <dgm:pt modelId="{93929862-4FC6-4A11-8935-7B2CCEAC237B}" type="pres">
      <dgm:prSet presAssocID="{079179A6-763B-4E31-83A1-95674AAFE055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68F7E8-676F-4103-8853-73B4282B65C1}" type="presOf" srcId="{BFF2DAED-B118-425A-8DF3-0F8F2030C501}" destId="{91AA0B12-EAF4-4CCE-9430-632F994D3547}" srcOrd="0" destOrd="0" presId="urn:microsoft.com/office/officeart/2005/8/layout/chevron1"/>
    <dgm:cxn modelId="{274AC8D0-B591-45A8-92B6-3AB380C25755}" srcId="{BFF2DAED-B118-425A-8DF3-0F8F2030C501}" destId="{2A7F9925-7AA7-4A44-BFBE-B65A4EF0DB74}" srcOrd="0" destOrd="0" parTransId="{DA52A72C-48EE-4B88-B04E-B7E37F46EBB9}" sibTransId="{7027EA67-EE12-4537-BAF2-59A37F14A5C0}"/>
    <dgm:cxn modelId="{1B008211-B6F1-4E89-9A5C-BB20C6DF3779}" type="presOf" srcId="{E09AD619-817D-4335-A075-F9E86E24D7EE}" destId="{CFD31791-6573-4AF3-8217-9C3B0773F67B}" srcOrd="0" destOrd="0" presId="urn:microsoft.com/office/officeart/2005/8/layout/chevron1"/>
    <dgm:cxn modelId="{959AB509-37AA-4DF8-9E03-466A1E39ACAC}" type="presOf" srcId="{2A7F9925-7AA7-4A44-BFBE-B65A4EF0DB74}" destId="{D6F9E1EF-B531-40CF-A32F-A5F9CAF937AE}" srcOrd="0" destOrd="0" presId="urn:microsoft.com/office/officeart/2005/8/layout/chevron1"/>
    <dgm:cxn modelId="{61E67190-4CE1-4928-A1C4-7DDB2D06DDF4}" type="presOf" srcId="{079179A6-763B-4E31-83A1-95674AAFE055}" destId="{93929862-4FC6-4A11-8935-7B2CCEAC237B}" srcOrd="0" destOrd="0" presId="urn:microsoft.com/office/officeart/2005/8/layout/chevron1"/>
    <dgm:cxn modelId="{7A2CDFC1-79CC-4E91-B903-79D4AB316E11}" srcId="{BFF2DAED-B118-425A-8DF3-0F8F2030C501}" destId="{06449029-673D-4759-9C0A-5D468B1015D3}" srcOrd="2" destOrd="0" parTransId="{FD029825-E048-4D1D-AC1E-DB48DB5C8EFC}" sibTransId="{8DF71F6C-B812-478A-B253-9A8676F651C7}"/>
    <dgm:cxn modelId="{E8F92567-D83B-4CAB-87C0-C2B74D96557D}" srcId="{BFF2DAED-B118-425A-8DF3-0F8F2030C501}" destId="{9D7C3406-7119-423A-89FC-8CE742474E40}" srcOrd="3" destOrd="0" parTransId="{F9359A96-E945-460E-BD9B-9985B06F5824}" sibTransId="{7281E908-5579-4978-9CFA-F3707BE1CE96}"/>
    <dgm:cxn modelId="{FF52FB89-3995-460A-865E-5418A316FE4D}" type="presOf" srcId="{06449029-673D-4759-9C0A-5D468B1015D3}" destId="{D8DCD91E-3A84-48E8-BC99-00F997ECFAE3}" srcOrd="0" destOrd="0" presId="urn:microsoft.com/office/officeart/2005/8/layout/chevron1"/>
    <dgm:cxn modelId="{443C3F1F-8C5C-4BC4-98D9-106F2AC9B3BB}" srcId="{BFF2DAED-B118-425A-8DF3-0F8F2030C501}" destId="{6F632F7F-9693-45C9-8F8F-FDA5F6B2A610}" srcOrd="1" destOrd="0" parTransId="{A955391A-60A0-4DE0-87C9-D93B2C15607A}" sibTransId="{9EB02CB5-E9B2-43F6-9265-D410BAB2CDDF}"/>
    <dgm:cxn modelId="{A7214D3B-583E-43B7-B73A-AFABFBA7EC87}" type="presOf" srcId="{9D7C3406-7119-423A-89FC-8CE742474E40}" destId="{C32100A3-CC43-4FCD-B716-CE0462A679D7}" srcOrd="0" destOrd="0" presId="urn:microsoft.com/office/officeart/2005/8/layout/chevron1"/>
    <dgm:cxn modelId="{3E6CA886-D4CD-41B6-8549-7D144AD95B15}" type="presOf" srcId="{6F632F7F-9693-45C9-8F8F-FDA5F6B2A610}" destId="{5F2B74B8-D2A1-4810-81F1-F33FDE0A20FD}" srcOrd="0" destOrd="0" presId="urn:microsoft.com/office/officeart/2005/8/layout/chevron1"/>
    <dgm:cxn modelId="{161AFC64-1F04-4AC1-ADB5-FD8DDC923AAC}" srcId="{BFF2DAED-B118-425A-8DF3-0F8F2030C501}" destId="{079179A6-763B-4E31-83A1-95674AAFE055}" srcOrd="5" destOrd="0" parTransId="{364CE1CA-9ED1-45FF-98D9-3612E50A8C7C}" sibTransId="{D8BCA13B-AE66-4F47-802B-1B2F29406A73}"/>
    <dgm:cxn modelId="{B4C0487F-EF97-47FA-85A3-DF7888E34C4B}" srcId="{BFF2DAED-B118-425A-8DF3-0F8F2030C501}" destId="{E09AD619-817D-4335-A075-F9E86E24D7EE}" srcOrd="4" destOrd="0" parTransId="{52BAC43C-5454-454E-93AF-E0DD398EE1B7}" sibTransId="{8CE3755A-0902-467A-BDC6-F4B6895B8C95}"/>
    <dgm:cxn modelId="{13EA18E8-F9A1-4DF5-AF31-6B2DEFF58672}" type="presParOf" srcId="{91AA0B12-EAF4-4CCE-9430-632F994D3547}" destId="{D6F9E1EF-B531-40CF-A32F-A5F9CAF937AE}" srcOrd="0" destOrd="0" presId="urn:microsoft.com/office/officeart/2005/8/layout/chevron1"/>
    <dgm:cxn modelId="{969404A2-8878-4F22-9FE5-EB1C579326ED}" type="presParOf" srcId="{91AA0B12-EAF4-4CCE-9430-632F994D3547}" destId="{1AC2D58E-26B4-4E94-9406-BE6FDA1D6E5E}" srcOrd="1" destOrd="0" presId="urn:microsoft.com/office/officeart/2005/8/layout/chevron1"/>
    <dgm:cxn modelId="{54630405-2FDE-410C-BDE9-E2A5A2E5B396}" type="presParOf" srcId="{91AA0B12-EAF4-4CCE-9430-632F994D3547}" destId="{5F2B74B8-D2A1-4810-81F1-F33FDE0A20FD}" srcOrd="2" destOrd="0" presId="urn:microsoft.com/office/officeart/2005/8/layout/chevron1"/>
    <dgm:cxn modelId="{5D60D05E-7B92-4EAD-9A14-073FE3F1CD70}" type="presParOf" srcId="{91AA0B12-EAF4-4CCE-9430-632F994D3547}" destId="{8566B3FC-BF0C-4215-800A-FFFA038D42F7}" srcOrd="3" destOrd="0" presId="urn:microsoft.com/office/officeart/2005/8/layout/chevron1"/>
    <dgm:cxn modelId="{500DC8AC-A56C-4CA2-9717-5C457602BFF7}" type="presParOf" srcId="{91AA0B12-EAF4-4CCE-9430-632F994D3547}" destId="{D8DCD91E-3A84-48E8-BC99-00F997ECFAE3}" srcOrd="4" destOrd="0" presId="urn:microsoft.com/office/officeart/2005/8/layout/chevron1"/>
    <dgm:cxn modelId="{8251FE91-1CDC-45E5-A3EF-8A6C3FE58EE8}" type="presParOf" srcId="{91AA0B12-EAF4-4CCE-9430-632F994D3547}" destId="{2D415E5E-7E85-4232-9B8B-1CA071029151}" srcOrd="5" destOrd="0" presId="urn:microsoft.com/office/officeart/2005/8/layout/chevron1"/>
    <dgm:cxn modelId="{D6A24056-A57C-4D52-98F1-B5CD77A25E8B}" type="presParOf" srcId="{91AA0B12-EAF4-4CCE-9430-632F994D3547}" destId="{C32100A3-CC43-4FCD-B716-CE0462A679D7}" srcOrd="6" destOrd="0" presId="urn:microsoft.com/office/officeart/2005/8/layout/chevron1"/>
    <dgm:cxn modelId="{FEDC7B9D-0377-46AD-A5B1-7CF65A5CE580}" type="presParOf" srcId="{91AA0B12-EAF4-4CCE-9430-632F994D3547}" destId="{A0C234D4-DE7D-43F6-BEA9-F7E1232D0E3C}" srcOrd="7" destOrd="0" presId="urn:microsoft.com/office/officeart/2005/8/layout/chevron1"/>
    <dgm:cxn modelId="{F847452B-CDAA-4D81-8AD1-243819054566}" type="presParOf" srcId="{91AA0B12-EAF4-4CCE-9430-632F994D3547}" destId="{CFD31791-6573-4AF3-8217-9C3B0773F67B}" srcOrd="8" destOrd="0" presId="urn:microsoft.com/office/officeart/2005/8/layout/chevron1"/>
    <dgm:cxn modelId="{470E2D9D-1D24-4CB5-B20F-D14FDD894150}" type="presParOf" srcId="{91AA0B12-EAF4-4CCE-9430-632F994D3547}" destId="{D70E39E4-B0F9-43BE-BE78-A9ECEA312937}" srcOrd="9" destOrd="0" presId="urn:microsoft.com/office/officeart/2005/8/layout/chevron1"/>
    <dgm:cxn modelId="{A99A173E-8F66-47C2-872F-A12D8B98D7AC}" type="presParOf" srcId="{91AA0B12-EAF4-4CCE-9430-632F994D3547}" destId="{93929862-4FC6-4A11-8935-7B2CCEAC237B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F9E1EF-B531-40CF-A32F-A5F9CAF937AE}">
      <dsp:nvSpPr>
        <dsp:cNvPr id="0" name=""/>
        <dsp:cNvSpPr/>
      </dsp:nvSpPr>
      <dsp:spPr>
        <a:xfrm>
          <a:off x="3850" y="1434241"/>
          <a:ext cx="1432545" cy="57301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700" kern="1200" dirty="0" smtClean="0"/>
            <a:t>2015</a:t>
          </a:r>
          <a:endParaRPr lang="et-EE" sz="2700" kern="1200" dirty="0"/>
        </a:p>
      </dsp:txBody>
      <dsp:txXfrm>
        <a:off x="290359" y="1434241"/>
        <a:ext cx="859527" cy="573018"/>
      </dsp:txXfrm>
    </dsp:sp>
    <dsp:sp modelId="{5F2B74B8-D2A1-4810-81F1-F33FDE0A20FD}">
      <dsp:nvSpPr>
        <dsp:cNvPr id="0" name=""/>
        <dsp:cNvSpPr/>
      </dsp:nvSpPr>
      <dsp:spPr>
        <a:xfrm>
          <a:off x="1293141" y="1434241"/>
          <a:ext cx="1432545" cy="57301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700" kern="1200" dirty="0" smtClean="0"/>
            <a:t>2016</a:t>
          </a:r>
          <a:endParaRPr lang="et-EE" sz="2700" kern="1200" dirty="0"/>
        </a:p>
      </dsp:txBody>
      <dsp:txXfrm>
        <a:off x="1579650" y="1434241"/>
        <a:ext cx="859527" cy="573018"/>
      </dsp:txXfrm>
    </dsp:sp>
    <dsp:sp modelId="{D8DCD91E-3A84-48E8-BC99-00F997ECFAE3}">
      <dsp:nvSpPr>
        <dsp:cNvPr id="0" name=""/>
        <dsp:cNvSpPr/>
      </dsp:nvSpPr>
      <dsp:spPr>
        <a:xfrm>
          <a:off x="2582432" y="1434241"/>
          <a:ext cx="1432545" cy="57301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700" kern="1200" dirty="0" smtClean="0"/>
            <a:t>2017</a:t>
          </a:r>
          <a:endParaRPr lang="et-EE" sz="2700" kern="1200" dirty="0"/>
        </a:p>
      </dsp:txBody>
      <dsp:txXfrm>
        <a:off x="2868941" y="1434241"/>
        <a:ext cx="859527" cy="573018"/>
      </dsp:txXfrm>
    </dsp:sp>
    <dsp:sp modelId="{C32100A3-CC43-4FCD-B716-CE0462A679D7}">
      <dsp:nvSpPr>
        <dsp:cNvPr id="0" name=""/>
        <dsp:cNvSpPr/>
      </dsp:nvSpPr>
      <dsp:spPr>
        <a:xfrm>
          <a:off x="3871722" y="1434241"/>
          <a:ext cx="1432545" cy="57301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700" kern="1200" dirty="0" smtClean="0"/>
            <a:t>2018</a:t>
          </a:r>
          <a:endParaRPr lang="et-EE" sz="2700" kern="1200" dirty="0"/>
        </a:p>
      </dsp:txBody>
      <dsp:txXfrm>
        <a:off x="4158231" y="1434241"/>
        <a:ext cx="859527" cy="573018"/>
      </dsp:txXfrm>
    </dsp:sp>
    <dsp:sp modelId="{CFD31791-6573-4AF3-8217-9C3B0773F67B}">
      <dsp:nvSpPr>
        <dsp:cNvPr id="0" name=""/>
        <dsp:cNvSpPr/>
      </dsp:nvSpPr>
      <dsp:spPr>
        <a:xfrm>
          <a:off x="5161013" y="1434241"/>
          <a:ext cx="1432545" cy="57301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700" kern="1200" dirty="0" smtClean="0"/>
            <a:t>2019</a:t>
          </a:r>
          <a:endParaRPr lang="et-EE" sz="2700" kern="1200" dirty="0"/>
        </a:p>
      </dsp:txBody>
      <dsp:txXfrm>
        <a:off x="5447522" y="1434241"/>
        <a:ext cx="859527" cy="573018"/>
      </dsp:txXfrm>
    </dsp:sp>
    <dsp:sp modelId="{93929862-4FC6-4A11-8935-7B2CCEAC237B}">
      <dsp:nvSpPr>
        <dsp:cNvPr id="0" name=""/>
        <dsp:cNvSpPr/>
      </dsp:nvSpPr>
      <dsp:spPr>
        <a:xfrm>
          <a:off x="6450303" y="1434241"/>
          <a:ext cx="1432545" cy="57301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700" kern="1200" dirty="0" smtClean="0"/>
            <a:t>2020</a:t>
          </a:r>
          <a:endParaRPr lang="et-EE" sz="2700" kern="1200" dirty="0"/>
        </a:p>
      </dsp:txBody>
      <dsp:txXfrm>
        <a:off x="6736812" y="1434241"/>
        <a:ext cx="859527" cy="5730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66"/>
          <a:stretch/>
        </p:blipFill>
        <p:spPr bwMode="auto">
          <a:xfrm>
            <a:off x="0" y="-297182"/>
            <a:ext cx="1219200" cy="12039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Slide Number Placeholder 6"/>
          <p:cNvSpPr txBox="1">
            <a:spLocks/>
          </p:cNvSpPr>
          <p:nvPr/>
        </p:nvSpPr>
        <p:spPr>
          <a:xfrm>
            <a:off x="3807178" y="-90365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F102D5F-FC71-4FE0-91E3-D5E906CB82BB}" type="slidenum">
              <a:rPr lang="et-EE" smtClean="0"/>
              <a:pPr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942429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66"/>
          <a:stretch/>
        </p:blipFill>
        <p:spPr bwMode="auto">
          <a:xfrm>
            <a:off x="0" y="0"/>
            <a:ext cx="1219200" cy="12039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6200" y="56497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02D5F-FC71-4FE0-91E3-D5E906CB82B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70642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02D5F-FC71-4FE0-91E3-D5E906CB82BB}" type="slidenum">
              <a:rPr lang="et-EE" smtClean="0"/>
              <a:t>1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228179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core idea of the methodology is to employ interferometric coherence from Sentinel-1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andthe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normalized difference vegetation index (NDVI) from Sentinel-2 for detection of mowing events.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6E7DE-696D-431A-8323-06D8B44FE94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489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6E7DE-696D-431A-8323-06D8B44FE94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474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02D5F-FC71-4FE0-91E3-D5E906CB82BB}" type="slidenum">
              <a:rPr lang="et-EE" smtClean="0"/>
              <a:t>32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40710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02D5F-FC71-4FE0-91E3-D5E906CB82BB}" type="slidenum">
              <a:rPr lang="et-EE" smtClean="0"/>
              <a:t>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94471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54063"/>
            <a:ext cx="4959350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6</a:t>
            </a:fld>
            <a:endParaRPr lang="et-EE" altLang="en-US" dirty="0"/>
          </a:p>
        </p:txBody>
      </p:sp>
    </p:spTree>
    <p:extLst>
      <p:ext uri="{BB962C8B-B14F-4D97-AF65-F5344CB8AC3E}">
        <p14:creationId xmlns:p14="http://schemas.microsoft.com/office/powerpoint/2010/main" val="999814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7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499337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8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2899117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Ivo räägib siin sellest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32696-4D69-4E70-B49D-7461A0E2BBF8}" type="slidenum">
              <a:rPr lang="et-EE" smtClean="0"/>
              <a:t>10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42320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32696-4D69-4E70-B49D-7461A0E2BBF8}" type="slidenum">
              <a:rPr lang="et-EE" smtClean="0"/>
              <a:t>12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1102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baseline="0" dirty="0" smtClean="0"/>
              <a:t>Paindlikkus nõuetele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32696-4D69-4E70-B49D-7461A0E2BBF8}" type="slidenum">
              <a:rPr lang="et-EE" smtClean="0"/>
              <a:t>15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52995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6E7DE-696D-431A-8323-06D8B44FE9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8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sile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8940" y="1344168"/>
            <a:ext cx="3246120" cy="5513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d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3491" y="674255"/>
            <a:ext cx="7833050" cy="501788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57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dislai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3491" y="674255"/>
            <a:ext cx="3768436" cy="501788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4618182" y="674255"/>
            <a:ext cx="3870035" cy="241992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Picture Placeholder 2"/>
          <p:cNvSpPr>
            <a:spLocks noGrp="1" noChangeAspect="1"/>
          </p:cNvSpPr>
          <p:nvPr>
            <p:ph type="pic" idx="12"/>
          </p:nvPr>
        </p:nvSpPr>
        <p:spPr>
          <a:xfrm>
            <a:off x="4618182" y="3272212"/>
            <a:ext cx="3870035" cy="241992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40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isuslai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491" y="457200"/>
            <a:ext cx="2895528" cy="16002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3200" b="1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234939"/>
          </a:xfrm>
          <a:prstGeom prst="rect">
            <a:avLst/>
          </a:prstGeom>
        </p:spPr>
        <p:txBody>
          <a:bodyPr lIns="0" tIns="144000" rIns="0" bIns="0"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491" y="2217420"/>
            <a:ext cx="2895528" cy="34747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514600" y="5982266"/>
            <a:ext cx="1200150" cy="365125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/>
          <a:lstStyle>
            <a:lvl1pPr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069079" y="5982267"/>
            <a:ext cx="3440430" cy="3651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endParaRPr lang="en-US" sz="120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laid 2 pildi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57200"/>
            <a:ext cx="4629150" cy="523493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3491" y="457200"/>
            <a:ext cx="2895528" cy="16002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3200" b="1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491" y="2217420"/>
            <a:ext cx="2895528" cy="34747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514600" y="5982266"/>
            <a:ext cx="1200150" cy="365125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/>
          <a:lstStyle>
            <a:lvl1pPr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069079" y="5982267"/>
            <a:ext cx="3440430" cy="3651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endParaRPr lang="en-US" sz="120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aheslaid / viimane slai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465" y="2665602"/>
            <a:ext cx="2541070" cy="332679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180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88" y="377268"/>
            <a:ext cx="2029968" cy="1045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aheslaid / viimane slai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465" y="2665602"/>
            <a:ext cx="2541070" cy="332679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180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88" y="377268"/>
            <a:ext cx="2029968" cy="104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19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aheslaid / viimane slai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465" y="2665602"/>
            <a:ext cx="2541070" cy="332679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180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88" y="377268"/>
            <a:ext cx="2029968" cy="104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1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3F07-ACA8-43BE-9521-63619F29C550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9B66BDC-EDAE-4416-B55E-127395AB1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8032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3F07-ACA8-43BE-9521-63619F29C550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9B66BDC-EDAE-4416-B55E-127395AB1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37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3F07-ACA8-43BE-9521-63619F29C550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9B66BDC-EDAE-4416-B55E-127395AB1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72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ealkiri ja esit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177268"/>
            <a:ext cx="7886700" cy="1847998"/>
          </a:xfrm>
          <a:prstGeom prst="rect">
            <a:avLst/>
          </a:prstGeom>
        </p:spPr>
        <p:txBody>
          <a:bodyPr lIns="0" tIns="0" rIns="0" bIns="72000" anchor="b"/>
          <a:lstStyle>
            <a:lvl1pPr>
              <a:defRPr sz="6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052254"/>
            <a:ext cx="7886700" cy="1500187"/>
          </a:xfrm>
          <a:prstGeom prst="rect">
            <a:avLst/>
          </a:prstGeom>
        </p:spPr>
        <p:txBody>
          <a:bodyPr lIns="0" tIns="180000" rIns="0" bIns="0"/>
          <a:lstStyle>
            <a:lvl1pPr marL="0" indent="0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069079" y="5982267"/>
            <a:ext cx="3440430" cy="3651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endParaRPr lang="en-US" sz="120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6045529"/>
            <a:ext cx="1393257" cy="23875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180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88" y="377268"/>
            <a:ext cx="2029968" cy="1045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ealkiri ja esit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177268"/>
            <a:ext cx="7886700" cy="1847998"/>
          </a:xfrm>
          <a:prstGeom prst="rect">
            <a:avLst/>
          </a:prstGeom>
        </p:spPr>
        <p:txBody>
          <a:bodyPr lIns="0" tIns="0" rIns="0" bIns="72000" anchor="b"/>
          <a:lstStyle>
            <a:lvl1pPr>
              <a:defRPr sz="6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052254"/>
            <a:ext cx="7886700" cy="1500187"/>
          </a:xfrm>
          <a:prstGeom prst="rect">
            <a:avLst/>
          </a:prstGeom>
        </p:spPr>
        <p:txBody>
          <a:bodyPr lIns="0" tIns="180000" rIns="0" bIns="0"/>
          <a:lstStyle>
            <a:lvl1pPr marL="0" indent="0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069079" y="5982267"/>
            <a:ext cx="3440430" cy="3651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endParaRPr lang="en-US" sz="120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6045529"/>
            <a:ext cx="1393257" cy="23875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180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88" y="377268"/>
            <a:ext cx="2029968" cy="104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190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laid_tume_ta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445769"/>
            <a:ext cx="7829550" cy="85344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829550" cy="4171950"/>
          </a:xfrm>
          <a:prstGeom prst="rect">
            <a:avLst/>
          </a:prstGeom>
          <a:ln>
            <a:noFill/>
          </a:ln>
        </p:spPr>
        <p:txBody>
          <a:bodyPr lIns="0" tIns="0" rIns="0" bIns="0">
            <a:norm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6045529"/>
            <a:ext cx="1393257" cy="23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800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3888" y="2177268"/>
            <a:ext cx="7886700" cy="1847997"/>
          </a:xfrm>
          <a:prstGeom prst="rect">
            <a:avLst/>
          </a:prstGeom>
        </p:spPr>
        <p:txBody>
          <a:bodyPr lIns="0" tIns="0" rIns="0" bIns="72000" anchor="b"/>
          <a:lstStyle>
            <a:lvl1pPr>
              <a:defRPr sz="6000" b="1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623888" y="4052254"/>
            <a:ext cx="7886700" cy="1500187"/>
          </a:xfrm>
          <a:prstGeom prst="rect">
            <a:avLst/>
          </a:prstGeom>
        </p:spPr>
        <p:txBody>
          <a:bodyPr lIns="0" tIns="180000" rIns="0" bIns="0"/>
          <a:lstStyle>
            <a:lvl1pPr marL="0" indent="0">
              <a:buNone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80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88" y="377268"/>
            <a:ext cx="2029968" cy="104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86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5769"/>
            <a:ext cx="7829550" cy="85344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algn="l">
              <a:defRPr sz="3600" b="1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2514600" y="5982266"/>
            <a:ext cx="1200150" cy="365125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/>
          <a:lstStyle>
            <a:lvl1pPr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069079" y="5982267"/>
            <a:ext cx="3440430" cy="3651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endParaRPr lang="en-US" sz="12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829550" cy="41719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laid_tume_ta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445769"/>
            <a:ext cx="7829550" cy="85344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829550" cy="4171950"/>
          </a:xfrm>
          <a:prstGeom prst="rect">
            <a:avLst/>
          </a:prstGeom>
          <a:ln>
            <a:noFill/>
          </a:ln>
        </p:spPr>
        <p:txBody>
          <a:bodyPr lIns="0" tIns="0" rIns="0" bIns="0">
            <a:norm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6045529"/>
            <a:ext cx="1393257" cy="23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81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laid kahe välja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1"/>
            <a:ext cx="3829050" cy="417195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00201"/>
            <a:ext cx="3886200" cy="417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514600" y="5982266"/>
            <a:ext cx="1200150" cy="365125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/>
          <a:lstStyle>
            <a:lvl1pPr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069079" y="5982267"/>
            <a:ext cx="3440430" cy="3651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endParaRPr lang="en-US" sz="12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445769"/>
            <a:ext cx="7829550" cy="85344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algn="l">
              <a:defRPr sz="3600" b="1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laid 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1"/>
            <a:ext cx="3812382" cy="823912"/>
          </a:xfrm>
          <a:prstGeom prst="rect">
            <a:avLst/>
          </a:prstGeom>
        </p:spPr>
        <p:txBody>
          <a:bodyPr lIns="0" tIns="0" rIns="0" anchor="ctr" anchorCtr="0">
            <a:normAutofit/>
          </a:bodyPr>
          <a:lstStyle>
            <a:lvl1pPr marL="0" indent="0">
              <a:buNone/>
              <a:defRPr sz="2400" b="1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505075"/>
            <a:ext cx="3812382" cy="3221355"/>
          </a:xfrm>
          <a:prstGeom prst="rect">
            <a:avLst/>
          </a:prstGeom>
        </p:spPr>
        <p:txBody>
          <a:bodyPr lIns="0" tIns="144000" rIns="0" bIns="0" anchor="t" anchorCtr="0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00201"/>
            <a:ext cx="3886200" cy="823912"/>
          </a:xfrm>
          <a:prstGeom prst="rect">
            <a:avLst/>
          </a:prstGeom>
        </p:spPr>
        <p:txBody>
          <a:bodyPr lIns="0" tIns="0" rIns="0" anchor="ctr" anchorCtr="0">
            <a:normAutofit/>
          </a:bodyPr>
          <a:lstStyle>
            <a:lvl1pPr marL="0" indent="0">
              <a:buNone/>
              <a:defRPr sz="2400" b="1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6200" cy="3221355"/>
          </a:xfrm>
          <a:prstGeom prst="rect">
            <a:avLst/>
          </a:prstGeom>
        </p:spPr>
        <p:txBody>
          <a:bodyPr lIns="0" tIns="144000" rIns="0" bIns="0" anchor="t" anchorCtr="0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514600" y="5982266"/>
            <a:ext cx="1200150" cy="365125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/>
          <a:lstStyle>
            <a:lvl1pPr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069079" y="5982267"/>
            <a:ext cx="3440430" cy="3651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endParaRPr lang="en-US" sz="12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445769"/>
            <a:ext cx="7829550" cy="85344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algn="l">
              <a:defRPr sz="3600" b="1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laid pealkirja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514600" y="5982266"/>
            <a:ext cx="1200150" cy="365125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/>
          <a:lstStyle>
            <a:lvl1pPr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069079" y="5982267"/>
            <a:ext cx="3440430" cy="3651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endParaRPr lang="en-US" sz="12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445769"/>
            <a:ext cx="7829550" cy="85344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algn="l">
              <a:defRPr sz="3600" b="1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suslaid 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514600" y="5982266"/>
            <a:ext cx="1200150" cy="365125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/>
          <a:lstStyle>
            <a:lvl1pPr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069079" y="5982267"/>
            <a:ext cx="3440430" cy="3651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endParaRPr lang="en-US" sz="120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514600" y="5982266"/>
            <a:ext cx="1200150" cy="365125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/>
          <a:lstStyle>
            <a:lvl1pPr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3937634" y="5982266"/>
            <a:ext cx="35718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 dirty="0" smtClean="0">
                <a:latin typeface="Arial" charset="0"/>
              </a:rPr>
              <a:t> </a:t>
            </a:r>
            <a:endParaRPr lang="en-US" b="0" i="0" dirty="0">
              <a:latin typeface="Arial" charset="0"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7738110" y="5982266"/>
            <a:ext cx="77724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B4BC2D4-4FB3-414B-A4D6-F1FC00603E59}" type="slidenum">
              <a:rPr lang="en-US" sz="12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1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9079" y="5982267"/>
            <a:ext cx="3440430" cy="3651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endParaRPr lang="en-US" sz="120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6045529"/>
            <a:ext cx="1393257" cy="23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78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77" r:id="rId3"/>
    <p:sldLayoutId id="2147483661" r:id="rId4"/>
    <p:sldLayoutId id="2147483678" r:id="rId5"/>
    <p:sldLayoutId id="2147483664" r:id="rId6"/>
    <p:sldLayoutId id="2147483665" r:id="rId7"/>
    <p:sldLayoutId id="2147483666" r:id="rId8"/>
    <p:sldLayoutId id="2147483667" r:id="rId9"/>
    <p:sldLayoutId id="2147483679" r:id="rId10"/>
    <p:sldLayoutId id="2147483680" r:id="rId11"/>
    <p:sldLayoutId id="2147483668" r:id="rId12"/>
    <p:sldLayoutId id="2147483669" r:id="rId13"/>
    <p:sldLayoutId id="2147483662" r:id="rId14"/>
    <p:sldLayoutId id="2147483675" r:id="rId15"/>
    <p:sldLayoutId id="2147483676" r:id="rId16"/>
    <p:sldLayoutId id="2147483695" r:id="rId17"/>
    <p:sldLayoutId id="2147483696" r:id="rId18"/>
    <p:sldLayoutId id="2147483697" r:id="rId1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9AA13-CFA6-4E6A-83B0-2A7F7CE290F7}" type="datetimeFigureOut">
              <a:rPr lang="et-EE" smtClean="0"/>
              <a:t>20.07.2017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F379A-D0B9-418C-9AD3-8660AEEFE77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23660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9jd_foY3b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911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540" y="419755"/>
            <a:ext cx="7886700" cy="1325563"/>
          </a:xfrm>
        </p:spPr>
        <p:txBody>
          <a:bodyPr/>
          <a:lstStyle/>
          <a:p>
            <a:r>
              <a:rPr lang="et-EE" sz="3600" b="1" dirty="0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rPr>
              <a:t>IT </a:t>
            </a:r>
            <a:r>
              <a:rPr lang="en-GB" sz="3600" b="1" dirty="0" smtClean="0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rPr>
              <a:t>systems As-Is </a:t>
            </a:r>
            <a:r>
              <a:rPr lang="et-EE" sz="3600" b="1" dirty="0" smtClean="0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et-EE" sz="3600" b="1" dirty="0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rPr>
              <a:t>2015)</a:t>
            </a:r>
            <a:endParaRPr lang="en-US" sz="3600" b="1" dirty="0">
              <a:solidFill>
                <a:srgbClr val="1791F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2" descr="https://ariel.pria.ee/confluence/download/attachments/31326623/IS2015.jpg?version=1&amp;modificationDate=1423812716916&amp;api=v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16" y="1226916"/>
            <a:ext cx="8237148" cy="507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83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867" y="257045"/>
            <a:ext cx="7886700" cy="1325563"/>
          </a:xfrm>
        </p:spPr>
        <p:txBody>
          <a:bodyPr/>
          <a:lstStyle/>
          <a:p>
            <a:r>
              <a:rPr lang="en-GB" sz="3600" b="1" dirty="0" smtClean="0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rPr>
              <a:t>New challenges ahead – IT systems To-Be 2021?!</a:t>
            </a:r>
            <a:endParaRPr lang="en-GB" sz="3600" b="1" dirty="0">
              <a:solidFill>
                <a:srgbClr val="1791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s://ariel.pria.ee/confluence/download/attachments/31326623/IS2020.jpg?version=1&amp;modificationDate=1423812718241&amp;api=v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32" y="1339591"/>
            <a:ext cx="8032852" cy="5438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91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 smtClean="0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rPr>
              <a:t>New goals in ARIB</a:t>
            </a:r>
            <a:endParaRPr lang="en-GB" sz="3600" b="1" dirty="0">
              <a:solidFill>
                <a:srgbClr val="1791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96235"/>
            <a:ext cx="7886700" cy="4351338"/>
          </a:xfrm>
        </p:spPr>
        <p:txBody>
          <a:bodyPr/>
          <a:lstStyle/>
          <a:p>
            <a:r>
              <a:rPr lang="en-GB" sz="2807" dirty="0" smtClean="0"/>
              <a:t>2013 we updated our strategy and set new and ambitious goals:</a:t>
            </a:r>
          </a:p>
          <a:p>
            <a:r>
              <a:rPr lang="en-GB" sz="2807" dirty="0" smtClean="0"/>
              <a:t>faster management of claims (focus on investment measures) </a:t>
            </a:r>
          </a:p>
          <a:p>
            <a:r>
              <a:rPr lang="en-GB" sz="2807" dirty="0" smtClean="0"/>
              <a:t>paper-free management -&gt; 100% use on e-services</a:t>
            </a:r>
          </a:p>
          <a:p>
            <a:r>
              <a:rPr lang="en-GB" sz="2807" dirty="0" smtClean="0"/>
              <a:t>increase in client satisfaction and employee commitment</a:t>
            </a:r>
          </a:p>
          <a:p>
            <a:r>
              <a:rPr lang="en-GB" sz="2807" dirty="0" smtClean="0"/>
              <a:t>better use of the budget </a:t>
            </a:r>
          </a:p>
          <a:p>
            <a:pPr marL="457200" lvl="1" indent="-457200">
              <a:buFont typeface="Wingdings" panose="05000000000000000000" pitchFamily="2" charset="2"/>
              <a:buChar char="ü"/>
            </a:pPr>
            <a:r>
              <a:rPr lang="en-GB" sz="2000" dirty="0" smtClean="0"/>
              <a:t>No need for new employees</a:t>
            </a:r>
          </a:p>
          <a:p>
            <a:pPr marL="457200" lvl="1" indent="-457200">
              <a:buFont typeface="Wingdings" panose="05000000000000000000" pitchFamily="2" charset="2"/>
              <a:buChar char="ü"/>
            </a:pPr>
            <a:r>
              <a:rPr lang="en-GB" sz="2000" dirty="0" smtClean="0"/>
              <a:t>IT system which is cheaper to maintain and change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sz="2400" dirty="0"/>
          </a:p>
          <a:p>
            <a:pPr marL="109101" indent="0">
              <a:buNone/>
            </a:pPr>
            <a:endParaRPr lang="en-GB" sz="2400" dirty="0"/>
          </a:p>
          <a:p>
            <a:endParaRPr lang="et-EE" sz="2400" dirty="0" smtClean="0"/>
          </a:p>
          <a:p>
            <a:endParaRPr lang="et-EE" sz="2400" dirty="0" smtClean="0"/>
          </a:p>
          <a:p>
            <a:pPr marL="109101" indent="0">
              <a:buNone/>
            </a:pPr>
            <a:endParaRPr lang="et-E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92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17789"/>
            <a:ext cx="7886700" cy="1325563"/>
          </a:xfrm>
        </p:spPr>
        <p:txBody>
          <a:bodyPr/>
          <a:lstStyle/>
          <a:p>
            <a:r>
              <a:rPr lang="en-GB" sz="3600" b="1" dirty="0" smtClean="0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rPr>
              <a:t>First steps</a:t>
            </a:r>
            <a:endParaRPr lang="en-GB" sz="3600" b="1" dirty="0">
              <a:solidFill>
                <a:srgbClr val="1791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79230"/>
            <a:ext cx="7886700" cy="4351338"/>
          </a:xfrm>
        </p:spPr>
        <p:txBody>
          <a:bodyPr/>
          <a:lstStyle/>
          <a:p>
            <a:r>
              <a:rPr lang="en-GB" dirty="0" smtClean="0"/>
              <a:t>Setting up program 2014+ and making plans for 2013-2016</a:t>
            </a:r>
          </a:p>
          <a:p>
            <a:r>
              <a:rPr lang="en-GB" dirty="0" smtClean="0"/>
              <a:t>Under program several projects dealing with business processes, risk management and development of new IT system</a:t>
            </a:r>
          </a:p>
          <a:p>
            <a:r>
              <a:rPr lang="en-GB" dirty="0" smtClean="0"/>
              <a:t>After tender in 2013 which brought us common software architecture within the ministry of Agriculture we chose 3 main IT development partners for next four years</a:t>
            </a:r>
          </a:p>
          <a:p>
            <a:endParaRPr lang="et-EE" dirty="0" smtClean="0"/>
          </a:p>
        </p:txBody>
      </p:sp>
    </p:spTree>
    <p:extLst>
      <p:ext uri="{BB962C8B-B14F-4D97-AF65-F5344CB8AC3E}">
        <p14:creationId xmlns:p14="http://schemas.microsoft.com/office/powerpoint/2010/main" val="339449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600" b="1" dirty="0" smtClean="0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rPr>
              <a:t>E - ARIB2</a:t>
            </a:r>
            <a:endParaRPr lang="en-US" sz="3600" b="1" dirty="0">
              <a:solidFill>
                <a:srgbClr val="1791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27907"/>
            <a:ext cx="7886700" cy="4351338"/>
          </a:xfrm>
        </p:spPr>
        <p:txBody>
          <a:bodyPr/>
          <a:lstStyle/>
          <a:p>
            <a:r>
              <a:rPr lang="en-GB" sz="2400" dirty="0" smtClean="0"/>
              <a:t>From 2014 ARIB have 2 portals – one for direct supports (area-based and animal related supports) and animal register e-services (e-</a:t>
            </a:r>
            <a:r>
              <a:rPr lang="en-GB" sz="2400" dirty="0" err="1" smtClean="0"/>
              <a:t>arib</a:t>
            </a:r>
            <a:r>
              <a:rPr lang="en-GB" sz="2400" dirty="0" smtClean="0"/>
              <a:t>) and new portal for client registration and investment measures (e-arib2)</a:t>
            </a:r>
          </a:p>
          <a:p>
            <a:r>
              <a:rPr lang="en-GB" sz="2400" dirty="0" smtClean="0"/>
              <a:t>The first service for clients in e-ARIB2 was Price Catalogue for Agricultural Equipment – live </a:t>
            </a:r>
            <a:r>
              <a:rPr lang="en-GB" sz="2400" dirty="0" err="1" smtClean="0"/>
              <a:t>oct</a:t>
            </a:r>
            <a:r>
              <a:rPr lang="en-GB" sz="2400" dirty="0" smtClean="0"/>
              <a:t> 2014</a:t>
            </a:r>
          </a:p>
          <a:p>
            <a:r>
              <a:rPr lang="en-GB" sz="2400" dirty="0" smtClean="0"/>
              <a:t>The pilot measure was for Leader Action </a:t>
            </a:r>
            <a:r>
              <a:rPr lang="en-GB" sz="2400" dirty="0"/>
              <a:t>Groups –  </a:t>
            </a:r>
            <a:r>
              <a:rPr lang="en-GB" sz="2400" dirty="0" smtClean="0"/>
              <a:t>live </a:t>
            </a:r>
            <a:r>
              <a:rPr lang="en-GB" sz="2400" dirty="0" err="1" smtClean="0"/>
              <a:t>oct</a:t>
            </a:r>
            <a:r>
              <a:rPr lang="en-GB" sz="2400" dirty="0" smtClean="0"/>
              <a:t> 2014 – 100% e-applications! </a:t>
            </a:r>
          </a:p>
          <a:p>
            <a:r>
              <a:rPr lang="en-GB" sz="2400" dirty="0" smtClean="0"/>
              <a:t>2015 we have developed all standardized modules and measure-based specifications for the first important investment measure (1.4</a:t>
            </a:r>
            <a:r>
              <a:rPr lang="en-GB" sz="2400" dirty="0"/>
              <a:t>) – </a:t>
            </a:r>
            <a:r>
              <a:rPr lang="en-GB" sz="2400" dirty="0" smtClean="0"/>
              <a:t>live 26.11.15</a:t>
            </a:r>
          </a:p>
          <a:p>
            <a:r>
              <a:rPr lang="en-GB" sz="2400" dirty="0" smtClean="0"/>
              <a:t>2016 Client register e-services</a:t>
            </a:r>
          </a:p>
          <a:p>
            <a:r>
              <a:rPr lang="en-GB" sz="2400" dirty="0" smtClean="0"/>
              <a:t>2016 10 more investment measures</a:t>
            </a:r>
          </a:p>
          <a:p>
            <a:pPr marL="10910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80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065" y="404664"/>
            <a:ext cx="8047133" cy="1082757"/>
          </a:xfrm>
        </p:spPr>
        <p:txBody>
          <a:bodyPr/>
          <a:lstStyle/>
          <a:p>
            <a:r>
              <a:rPr lang="et-EE" sz="3600" b="1" dirty="0" smtClean="0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rPr>
              <a:t>E - ARIB2</a:t>
            </a:r>
            <a:r>
              <a:rPr lang="et-EE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989" y="1336808"/>
            <a:ext cx="1158225" cy="169104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969" y="963882"/>
            <a:ext cx="8047133" cy="5173030"/>
          </a:xfrm>
        </p:spPr>
        <p:txBody>
          <a:bodyPr/>
          <a:lstStyle/>
          <a:p>
            <a:pPr marL="109101" indent="0">
              <a:buNone/>
            </a:pPr>
            <a:r>
              <a:rPr lang="en-GB" altLang="da-DK" dirty="0" smtClean="0"/>
              <a:t>e-ARIB2 is one new important tool </a:t>
            </a:r>
            <a:r>
              <a:rPr lang="en-GB" dirty="0" smtClean="0"/>
              <a:t>achieving</a:t>
            </a:r>
            <a:r>
              <a:rPr lang="en-GB" altLang="da-DK" dirty="0" smtClean="0"/>
              <a:t> different business goals (faster management; paper-free management; </a:t>
            </a:r>
            <a:r>
              <a:rPr lang="en-GB" altLang="da-DK" dirty="0" err="1" smtClean="0"/>
              <a:t>etc</a:t>
            </a:r>
            <a:r>
              <a:rPr lang="en-GB" altLang="da-DK" dirty="0" smtClean="0"/>
              <a:t>)</a:t>
            </a:r>
            <a:endParaRPr lang="en-GB" dirty="0" smtClean="0"/>
          </a:p>
          <a:p>
            <a:r>
              <a:rPr lang="en-GB" sz="1800" dirty="0" smtClean="0"/>
              <a:t>part of ARIB-s new IT system MATS</a:t>
            </a:r>
          </a:p>
          <a:p>
            <a:r>
              <a:rPr lang="en-GB" sz="1800" dirty="0" smtClean="0"/>
              <a:t>customer focus</a:t>
            </a:r>
          </a:p>
          <a:p>
            <a:r>
              <a:rPr lang="en-GB" sz="1800" dirty="0" smtClean="0"/>
              <a:t>service-based architecture </a:t>
            </a:r>
          </a:p>
          <a:p>
            <a:r>
              <a:rPr lang="en-GB" sz="1800" dirty="0" smtClean="0"/>
              <a:t>flexibility  - many configurations (we can set up the measure ourselves if there are not new requirements)</a:t>
            </a:r>
          </a:p>
          <a:p>
            <a:r>
              <a:rPr lang="en-GB" sz="1800" dirty="0" smtClean="0"/>
              <a:t>standardized and reusable components -&gt; one portal for all support measures</a:t>
            </a:r>
          </a:p>
          <a:p>
            <a:r>
              <a:rPr lang="en-GB" sz="1800" dirty="0" smtClean="0"/>
              <a:t>100% e-services for clients</a:t>
            </a:r>
          </a:p>
          <a:p>
            <a:r>
              <a:rPr lang="en-GB" sz="1800" dirty="0" smtClean="0"/>
              <a:t>high level of automated controls (validations)  - if rule-based requirements -&gt; automated </a:t>
            </a:r>
          </a:p>
          <a:p>
            <a:r>
              <a:rPr lang="en-GB" sz="1800" dirty="0" smtClean="0"/>
              <a:t>many interfaces – information from other registers pre-filled for clients</a:t>
            </a:r>
          </a:p>
          <a:p>
            <a:r>
              <a:rPr lang="en-GB" sz="1800" dirty="0" smtClean="0"/>
              <a:t>high data quality</a:t>
            </a:r>
          </a:p>
          <a:p>
            <a:pPr marL="109101" indent="0">
              <a:buNone/>
            </a:pPr>
            <a:endParaRPr lang="et-E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68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82" y="462519"/>
            <a:ext cx="8047133" cy="1082757"/>
          </a:xfrm>
        </p:spPr>
        <p:txBody>
          <a:bodyPr/>
          <a:lstStyle/>
          <a:p>
            <a:r>
              <a:rPr lang="et-EE" sz="3600" b="1" dirty="0" err="1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rPr>
              <a:t>Long</a:t>
            </a:r>
            <a:r>
              <a:rPr lang="et-EE" sz="3600" b="1" dirty="0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rPr>
              <a:t>-term </a:t>
            </a:r>
            <a:r>
              <a:rPr lang="et-EE" sz="3600" b="1" dirty="0" err="1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rPr>
              <a:t>project</a:t>
            </a:r>
            <a:r>
              <a:rPr lang="et-EE" sz="3600" b="1" dirty="0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t-EE" sz="3600" b="1" dirty="0" err="1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rPr>
              <a:t>plan</a:t>
            </a:r>
            <a:r>
              <a:rPr lang="et-EE" sz="3600" b="1" dirty="0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t-EE" sz="3600" b="1" dirty="0" err="1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et-EE" sz="3600" b="1" dirty="0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rPr>
              <a:t> e-ARIB – </a:t>
            </a:r>
            <a:r>
              <a:rPr lang="et-EE" sz="3600" b="1" dirty="0" err="1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rPr>
              <a:t>one</a:t>
            </a:r>
            <a:r>
              <a:rPr lang="et-EE" sz="3600" b="1" dirty="0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t-EE" sz="3600" b="1" dirty="0" err="1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rPr>
              <a:t>portal</a:t>
            </a:r>
            <a:r>
              <a:rPr lang="et-EE" sz="3600" b="1" dirty="0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t-EE" sz="3600" b="1" dirty="0" err="1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et-EE" sz="3600" b="1" dirty="0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rPr>
              <a:t> all </a:t>
            </a:r>
            <a:r>
              <a:rPr lang="et-EE" sz="3600" b="1" dirty="0" err="1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rPr>
              <a:t>services</a:t>
            </a:r>
            <a:r>
              <a:rPr lang="et-EE" sz="3600" b="1" dirty="0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rPr>
              <a:t>!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28651" y="699974"/>
          <a:ext cx="7886700" cy="3441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ight Arrow 6"/>
          <p:cNvSpPr/>
          <p:nvPr/>
        </p:nvSpPr>
        <p:spPr>
          <a:xfrm>
            <a:off x="179512" y="2934932"/>
            <a:ext cx="3203847" cy="8541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1350" dirty="0" smtClean="0"/>
              <a:t>6 </a:t>
            </a:r>
            <a:r>
              <a:rPr lang="et-EE" sz="1350" dirty="0" err="1" smtClean="0"/>
              <a:t>investment</a:t>
            </a:r>
            <a:r>
              <a:rPr lang="et-EE" sz="1350" dirty="0" smtClean="0"/>
              <a:t> </a:t>
            </a:r>
            <a:r>
              <a:rPr lang="et-EE" sz="1350" dirty="0" err="1" smtClean="0"/>
              <a:t>measures</a:t>
            </a:r>
            <a:r>
              <a:rPr lang="et-EE" sz="1350" dirty="0" smtClean="0"/>
              <a:t> + </a:t>
            </a:r>
            <a:r>
              <a:rPr lang="et-EE" sz="1350" dirty="0" err="1" smtClean="0"/>
              <a:t>Leader</a:t>
            </a:r>
            <a:r>
              <a:rPr lang="et-EE" sz="1350" dirty="0" smtClean="0"/>
              <a:t> </a:t>
            </a:r>
            <a:r>
              <a:rPr lang="et-EE" sz="1350" dirty="0" err="1" smtClean="0"/>
              <a:t>measures</a:t>
            </a:r>
            <a:r>
              <a:rPr lang="et-EE" sz="1350" dirty="0" smtClean="0"/>
              <a:t> + TA</a:t>
            </a:r>
            <a:endParaRPr lang="et-EE" sz="1350" dirty="0"/>
          </a:p>
        </p:txBody>
      </p:sp>
      <p:sp>
        <p:nvSpPr>
          <p:cNvPr id="8" name="Right Arrow 7"/>
          <p:cNvSpPr/>
          <p:nvPr/>
        </p:nvSpPr>
        <p:spPr>
          <a:xfrm>
            <a:off x="628651" y="3709696"/>
            <a:ext cx="2754709" cy="7590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1350" dirty="0" err="1" smtClean="0"/>
              <a:t>Client</a:t>
            </a:r>
            <a:r>
              <a:rPr lang="et-EE" sz="1350" dirty="0" smtClean="0"/>
              <a:t> register</a:t>
            </a:r>
            <a:endParaRPr lang="et-EE" sz="1350" dirty="0"/>
          </a:p>
        </p:txBody>
      </p:sp>
      <p:sp>
        <p:nvSpPr>
          <p:cNvPr id="9" name="Right Arrow 8"/>
          <p:cNvSpPr/>
          <p:nvPr/>
        </p:nvSpPr>
        <p:spPr>
          <a:xfrm>
            <a:off x="1907704" y="4607867"/>
            <a:ext cx="2482898" cy="726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1400" dirty="0"/>
              <a:t>ohter RDP </a:t>
            </a:r>
            <a:r>
              <a:rPr lang="et-EE" sz="1400" dirty="0" err="1"/>
              <a:t>measures</a:t>
            </a:r>
            <a:r>
              <a:rPr lang="et-EE" sz="1400" dirty="0"/>
              <a:t> (non-IACS) + </a:t>
            </a:r>
            <a:r>
              <a:rPr lang="et-EE" sz="1400" dirty="0" err="1"/>
              <a:t>national</a:t>
            </a:r>
            <a:r>
              <a:rPr lang="et-EE" sz="1400" dirty="0"/>
              <a:t> </a:t>
            </a:r>
            <a:r>
              <a:rPr lang="et-EE" sz="1400" dirty="0" err="1"/>
              <a:t>schemes</a:t>
            </a:r>
            <a:endParaRPr lang="et-EE" sz="1350" dirty="0"/>
          </a:p>
        </p:txBody>
      </p:sp>
      <p:sp>
        <p:nvSpPr>
          <p:cNvPr id="10" name="Right Arrow 9"/>
          <p:cNvSpPr/>
          <p:nvPr/>
        </p:nvSpPr>
        <p:spPr>
          <a:xfrm>
            <a:off x="5123098" y="3678066"/>
            <a:ext cx="3215185" cy="7906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1400" dirty="0"/>
              <a:t>IACS+ RDP </a:t>
            </a:r>
            <a:r>
              <a:rPr lang="et-EE" sz="1400" dirty="0" err="1"/>
              <a:t>animal-related</a:t>
            </a:r>
            <a:r>
              <a:rPr lang="et-EE" sz="1400" dirty="0"/>
              <a:t> + </a:t>
            </a:r>
            <a:r>
              <a:rPr lang="et-EE" sz="1400" dirty="0" err="1"/>
              <a:t>area-based</a:t>
            </a:r>
            <a:r>
              <a:rPr lang="et-EE" sz="1400" dirty="0"/>
              <a:t> </a:t>
            </a:r>
            <a:r>
              <a:rPr lang="et-EE" sz="1400" dirty="0" err="1"/>
              <a:t>measures</a:t>
            </a:r>
            <a:endParaRPr lang="et-EE" sz="1350" dirty="0"/>
          </a:p>
        </p:txBody>
      </p:sp>
      <p:sp>
        <p:nvSpPr>
          <p:cNvPr id="11" name="Right Arrow 10"/>
          <p:cNvSpPr/>
          <p:nvPr/>
        </p:nvSpPr>
        <p:spPr>
          <a:xfrm>
            <a:off x="3782645" y="5333992"/>
            <a:ext cx="1945609" cy="831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1400" dirty="0" err="1" smtClean="0"/>
              <a:t>Fisheries</a:t>
            </a:r>
            <a:r>
              <a:rPr lang="et-EE" sz="1400" dirty="0" smtClean="0"/>
              <a:t> </a:t>
            </a:r>
            <a:r>
              <a:rPr lang="et-EE" sz="1400" dirty="0" err="1" smtClean="0"/>
              <a:t>measures</a:t>
            </a:r>
            <a:endParaRPr lang="et-EE" sz="1400" dirty="0"/>
          </a:p>
        </p:txBody>
      </p:sp>
      <p:sp>
        <p:nvSpPr>
          <p:cNvPr id="12" name="Right Arrow 11"/>
          <p:cNvSpPr/>
          <p:nvPr/>
        </p:nvSpPr>
        <p:spPr>
          <a:xfrm>
            <a:off x="5220072" y="6165304"/>
            <a:ext cx="1985696" cy="6926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1400" dirty="0" err="1" smtClean="0"/>
              <a:t>Animal</a:t>
            </a:r>
            <a:r>
              <a:rPr lang="et-EE" sz="1400" dirty="0" smtClean="0"/>
              <a:t> register</a:t>
            </a:r>
            <a:endParaRPr lang="et-EE" sz="1400" dirty="0"/>
          </a:p>
        </p:txBody>
      </p:sp>
    </p:spTree>
    <p:extLst>
      <p:ext uri="{BB962C8B-B14F-4D97-AF65-F5344CB8AC3E}">
        <p14:creationId xmlns:p14="http://schemas.microsoft.com/office/powerpoint/2010/main" val="338001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4440" y="2190074"/>
            <a:ext cx="6858000" cy="17907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26" y="249630"/>
            <a:ext cx="2598751" cy="1039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0" y="1703070"/>
            <a:ext cx="9144000" cy="5154930"/>
          </a:xfrm>
          <a:prstGeom prst="rect">
            <a:avLst/>
          </a:prstGeom>
          <a:solidFill>
            <a:srgbClr val="0084D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336947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t-EE" sz="4050" dirty="0">
                <a:solidFill>
                  <a:schemeClr val="bg1"/>
                </a:solidFill>
              </a:rPr>
              <a:t>SATTELLITE </a:t>
            </a:r>
            <a:r>
              <a:rPr lang="et-EE" sz="4050" dirty="0" smtClean="0">
                <a:solidFill>
                  <a:schemeClr val="bg1"/>
                </a:solidFill>
              </a:rPr>
              <a:t>BASED </a:t>
            </a:r>
          </a:p>
          <a:p>
            <a:pPr algn="ctr" defTabSz="336947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t-EE" sz="4050" dirty="0" smtClean="0">
                <a:solidFill>
                  <a:schemeClr val="bg1"/>
                </a:solidFill>
              </a:rPr>
              <a:t>MOWING </a:t>
            </a:r>
            <a:endParaRPr lang="et-EE" sz="4050" dirty="0">
              <a:solidFill>
                <a:schemeClr val="bg1"/>
              </a:solidFill>
            </a:endParaRPr>
          </a:p>
          <a:p>
            <a:pPr algn="ctr" defTabSz="336947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t-EE" sz="4050" dirty="0" smtClean="0">
                <a:solidFill>
                  <a:schemeClr val="bg1"/>
                </a:solidFill>
              </a:rPr>
              <a:t>DETECTION </a:t>
            </a:r>
            <a:endParaRPr lang="et-EE" sz="4050" dirty="0">
              <a:solidFill>
                <a:schemeClr val="bg1"/>
              </a:solidFill>
            </a:endParaRPr>
          </a:p>
          <a:p>
            <a:pPr algn="ctr" defTabSz="336947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t-EE" sz="2100" dirty="0">
              <a:solidFill>
                <a:schemeClr val="bg1"/>
              </a:solidFill>
              <a:latin typeface="Roboto Condensed" panose="02000000000000000000" pitchFamily="2" charset="0"/>
              <a:ea typeface="Microsoft YaHei" panose="020B0503020204020204" pitchFamily="34" charset="-122"/>
            </a:endParaRPr>
          </a:p>
          <a:p>
            <a:pPr algn="r" defTabSz="336947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t-EE" sz="2100" dirty="0" smtClean="0">
              <a:solidFill>
                <a:schemeClr val="bg1"/>
              </a:solidFill>
              <a:latin typeface="Roboto Condensed" panose="02000000000000000000" pitchFamily="2" charset="0"/>
              <a:ea typeface="Microsoft YaHei" panose="020B0503020204020204" pitchFamily="34" charset="-122"/>
            </a:endParaRPr>
          </a:p>
          <a:p>
            <a:pPr algn="r" defTabSz="336947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t-EE" sz="2100" dirty="0">
              <a:solidFill>
                <a:schemeClr val="bg1"/>
              </a:solidFill>
              <a:latin typeface="Roboto Condensed" panose="02000000000000000000" pitchFamily="2" charset="0"/>
              <a:ea typeface="Microsoft YaHei" panose="020B0503020204020204" pitchFamily="34" charset="-122"/>
            </a:endParaRPr>
          </a:p>
          <a:p>
            <a:pPr algn="ctr" defTabSz="336947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100" dirty="0">
              <a:solidFill>
                <a:schemeClr val="bg1"/>
              </a:solidFill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491" y="3741977"/>
            <a:ext cx="4042193" cy="30316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6065" y="610474"/>
            <a:ext cx="1857375" cy="67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40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532" y="331471"/>
            <a:ext cx="7886700" cy="994172"/>
          </a:xfrm>
        </p:spPr>
        <p:txBody>
          <a:bodyPr/>
          <a:lstStyle/>
          <a:p>
            <a:r>
              <a:rPr lang="et-EE" sz="3600" b="1" dirty="0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rPr>
              <a:t>BACKGROUND</a:t>
            </a:r>
            <a:endParaRPr lang="en-US" sz="3600" b="1" dirty="0">
              <a:solidFill>
                <a:srgbClr val="1791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684" y="1097043"/>
            <a:ext cx="8423910" cy="3886200"/>
          </a:xfrm>
        </p:spPr>
        <p:txBody>
          <a:bodyPr>
            <a:noAutofit/>
          </a:bodyPr>
          <a:lstStyle/>
          <a:p>
            <a:r>
              <a:rPr lang="en-GB" dirty="0" smtClean="0"/>
              <a:t>Mowing or grazing of grassland by certain date is one of the most common requirements for all area based supports in Estonia.</a:t>
            </a:r>
          </a:p>
          <a:p>
            <a:r>
              <a:rPr lang="en-GB" dirty="0" smtClean="0"/>
              <a:t>Mowing requirement is quite often violated. This is keeping error rate high.</a:t>
            </a:r>
          </a:p>
          <a:p>
            <a:r>
              <a:rPr lang="en-GB" dirty="0" smtClean="0"/>
              <a:t>On the spot checks are done only for 5-6 % of applicants.</a:t>
            </a:r>
          </a:p>
          <a:p>
            <a:r>
              <a:rPr lang="en-GB" dirty="0" smtClean="0"/>
              <a:t>Cost of on the spot checks is rising every year.</a:t>
            </a:r>
          </a:p>
          <a:p>
            <a:r>
              <a:rPr lang="en-GB" dirty="0" smtClean="0"/>
              <a:t>There is a need to reduce number of on the spot checks and to have better targeted field inspections.</a:t>
            </a:r>
          </a:p>
          <a:p>
            <a:r>
              <a:rPr lang="en-GB" dirty="0" smtClean="0"/>
              <a:t>Preventing errors is better than sanctioning. </a:t>
            </a:r>
          </a:p>
          <a:p>
            <a:pPr marL="0" indent="0">
              <a:buNone/>
            </a:pPr>
            <a:endParaRPr lang="et-EE" dirty="0" smtClean="0"/>
          </a:p>
        </p:txBody>
      </p:sp>
    </p:spTree>
    <p:extLst>
      <p:ext uri="{BB962C8B-B14F-4D97-AF65-F5344CB8AC3E}">
        <p14:creationId xmlns:p14="http://schemas.microsoft.com/office/powerpoint/2010/main" val="313699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676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t-EE" sz="3600" b="1" dirty="0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rPr>
              <a:t>PRE-DEVELOPMENTS AND RESEARCH BASIS</a:t>
            </a:r>
            <a:endParaRPr lang="en-GB" sz="3600" b="1" dirty="0">
              <a:solidFill>
                <a:srgbClr val="1791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3914" y="1616219"/>
            <a:ext cx="88500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2800" dirty="0" smtClean="0"/>
              <a:t>Research and preparatory projects started in 2011.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2800" dirty="0" smtClean="0"/>
              <a:t>Main research and development partner: Tartu Observatory.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2800" dirty="0" smtClean="0"/>
              <a:t>SAR-based projects: 2011, 2013 and 2015, using </a:t>
            </a:r>
            <a:r>
              <a:rPr lang="en-GB" sz="2800" dirty="0" err="1" smtClean="0"/>
              <a:t>TerraSAR</a:t>
            </a:r>
            <a:r>
              <a:rPr lang="en-GB" sz="2800" dirty="0" smtClean="0"/>
              <a:t>-X, RADARSAT-2, COSMO </a:t>
            </a:r>
            <a:r>
              <a:rPr lang="en-GB" sz="2800" dirty="0" err="1" smtClean="0"/>
              <a:t>SkyMED</a:t>
            </a:r>
            <a:r>
              <a:rPr lang="en-GB" sz="2800" dirty="0" smtClean="0"/>
              <a:t> and Sentinel-1 data.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2800" dirty="0" smtClean="0"/>
              <a:t>Optical data projects: 2012 and 2013, using VHR and HR satellite data from </a:t>
            </a:r>
            <a:r>
              <a:rPr lang="en-GB" sz="2800" dirty="0" err="1" smtClean="0"/>
              <a:t>WorldView</a:t>
            </a:r>
            <a:r>
              <a:rPr lang="en-GB" sz="2800" dirty="0" smtClean="0"/>
              <a:t>, </a:t>
            </a:r>
            <a:r>
              <a:rPr lang="en-GB" sz="2800" dirty="0" err="1" smtClean="0"/>
              <a:t>QuickBird</a:t>
            </a:r>
            <a:r>
              <a:rPr lang="en-GB" sz="2800" dirty="0" smtClean="0"/>
              <a:t> and Spot.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2800" i="1" dirty="0" smtClean="0"/>
              <a:t>Encouraging satellite based results, well in line with field inspection results!</a:t>
            </a:r>
            <a:endParaRPr lang="en-GB" sz="2800" i="1" dirty="0"/>
          </a:p>
        </p:txBody>
      </p:sp>
    </p:spTree>
    <p:extLst>
      <p:ext uri="{BB962C8B-B14F-4D97-AF65-F5344CB8AC3E}">
        <p14:creationId xmlns:p14="http://schemas.microsoft.com/office/powerpoint/2010/main" val="155390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sz="4800" dirty="0" smtClean="0"/>
              <a:t/>
            </a:r>
            <a:br>
              <a:rPr lang="et-EE" sz="4800" dirty="0" smtClean="0"/>
            </a:br>
            <a:r>
              <a:rPr lang="et-EE" sz="4800" dirty="0"/>
              <a:t/>
            </a:r>
            <a:br>
              <a:rPr lang="et-EE" sz="4800" dirty="0"/>
            </a:br>
            <a:r>
              <a:rPr lang="en-US" sz="4800" dirty="0" smtClean="0"/>
              <a:t>The </a:t>
            </a:r>
            <a:r>
              <a:rPr lang="en-US" sz="4800" dirty="0"/>
              <a:t>use of e-solutions in payments processing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t-EE" sz="2800" dirty="0" smtClean="0"/>
          </a:p>
          <a:p>
            <a:pPr algn="r"/>
            <a:r>
              <a:rPr lang="et-EE" sz="2800" dirty="0" smtClean="0"/>
              <a:t>Ahti Bleive</a:t>
            </a:r>
          </a:p>
          <a:p>
            <a:pPr algn="r"/>
            <a:r>
              <a:rPr lang="et-EE" sz="1800" dirty="0" smtClean="0"/>
              <a:t>Estonian </a:t>
            </a:r>
            <a:r>
              <a:rPr lang="et-EE" sz="1800" dirty="0" err="1" smtClean="0"/>
              <a:t>Agricultural</a:t>
            </a:r>
            <a:r>
              <a:rPr lang="et-EE" sz="1800" dirty="0" smtClean="0"/>
              <a:t> </a:t>
            </a:r>
            <a:r>
              <a:rPr lang="et-EE" sz="1800" dirty="0" err="1" smtClean="0"/>
              <a:t>Registers</a:t>
            </a:r>
            <a:r>
              <a:rPr lang="et-EE" sz="1800" dirty="0" smtClean="0"/>
              <a:t> and </a:t>
            </a:r>
            <a:r>
              <a:rPr lang="et-EE" sz="1800" dirty="0" err="1" smtClean="0"/>
              <a:t>Information</a:t>
            </a:r>
            <a:r>
              <a:rPr lang="et-EE" sz="1800" dirty="0" smtClean="0"/>
              <a:t> </a:t>
            </a:r>
            <a:r>
              <a:rPr lang="et-EE" sz="1800" dirty="0" err="1" smtClean="0"/>
              <a:t>Board</a:t>
            </a:r>
            <a:endParaRPr lang="et-EE" sz="1800" dirty="0" smtClean="0"/>
          </a:p>
          <a:p>
            <a:pPr algn="r"/>
            <a:r>
              <a:rPr lang="et-EE" sz="1800" dirty="0" smtClean="0"/>
              <a:t>27.07.17 </a:t>
            </a:r>
          </a:p>
          <a:p>
            <a:pPr algn="r"/>
            <a:r>
              <a:rPr lang="en-US" sz="1800" dirty="0" smtClean="0"/>
              <a:t>Tartu</a:t>
            </a:r>
            <a:r>
              <a:rPr lang="en-US" sz="1800" dirty="0"/>
              <a:t>, Estonia</a:t>
            </a:r>
          </a:p>
        </p:txBody>
      </p:sp>
    </p:spTree>
    <p:extLst>
      <p:ext uri="{BB962C8B-B14F-4D97-AF65-F5344CB8AC3E}">
        <p14:creationId xmlns:p14="http://schemas.microsoft.com/office/powerpoint/2010/main" val="197973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0589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t-EE" sz="3200" b="1" dirty="0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rPr>
              <a:t>DEVELOPMENT OF MOWING AND GRAZING DETECTION SYSTEM “SATIKAS“</a:t>
            </a:r>
            <a:endParaRPr lang="en-US" sz="3200" b="1" dirty="0">
              <a:solidFill>
                <a:srgbClr val="1791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69832"/>
            <a:ext cx="7886700" cy="4486274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Country level operational mowing detection service is at the moment in development and testing phase. </a:t>
            </a:r>
          </a:p>
          <a:p>
            <a:r>
              <a:rPr lang="en-GB" dirty="0" smtClean="0"/>
              <a:t>Reporting the mowing detection results (mowing dates</a:t>
            </a:r>
            <a:r>
              <a:rPr lang="et-EE" dirty="0" smtClean="0"/>
              <a:t>)</a:t>
            </a:r>
            <a:r>
              <a:rPr lang="en-GB" dirty="0" smtClean="0"/>
              <a:t> to the farmers and paying agency officials.</a:t>
            </a:r>
          </a:p>
          <a:p>
            <a:r>
              <a:rPr lang="en-GB" dirty="0" smtClean="0"/>
              <a:t>Combining Sentinel-1 and Sentinel-2 time series and meteorological data.</a:t>
            </a:r>
          </a:p>
          <a:p>
            <a:r>
              <a:rPr lang="en-GB" dirty="0" smtClean="0"/>
              <a:t>Development years: 2016-2017.</a:t>
            </a:r>
          </a:p>
          <a:p>
            <a:r>
              <a:rPr lang="en-GB" dirty="0" smtClean="0"/>
              <a:t>Full testing 2017 (pilot). Results will be </a:t>
            </a:r>
            <a:r>
              <a:rPr lang="et-EE" dirty="0" err="1" smtClean="0"/>
              <a:t>rep</a:t>
            </a:r>
            <a:r>
              <a:rPr lang="en-GB" dirty="0" smtClean="0"/>
              <a:t>resented in October at PA’s Directors Conference. </a:t>
            </a:r>
          </a:p>
          <a:p>
            <a:r>
              <a:rPr lang="en-GB" dirty="0" smtClean="0"/>
              <a:t>Service fully operational starting from 2018.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49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t-EE" sz="3600" b="1" dirty="0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rPr>
              <a:t>PROJECT TEAM</a:t>
            </a:r>
            <a:endParaRPr lang="en-US" sz="3600" b="1" dirty="0">
              <a:solidFill>
                <a:srgbClr val="1791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937" y="1545720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Estonian Agricultural Registers and Information board – service user, definition of requirements.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endParaRPr lang="et-EE" dirty="0"/>
          </a:p>
          <a:p>
            <a:r>
              <a:rPr lang="en-GB" dirty="0" smtClean="0"/>
              <a:t>Tartu Observatory – science partner, mowing detection scientific calculations.</a:t>
            </a:r>
          </a:p>
          <a:p>
            <a:endParaRPr lang="et-EE" dirty="0"/>
          </a:p>
          <a:p>
            <a:pPr marL="0" indent="0">
              <a:buNone/>
            </a:pPr>
            <a:endParaRPr lang="et-EE" dirty="0"/>
          </a:p>
          <a:p>
            <a:r>
              <a:rPr lang="en-GB" dirty="0" smtClean="0"/>
              <a:t>CGI Estonia – software development partner, software development and integration tasks.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6843" y="4104619"/>
            <a:ext cx="2417799" cy="9721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352" y="5897058"/>
            <a:ext cx="1439205" cy="7230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6287" y="2265111"/>
            <a:ext cx="2990850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83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t-EE" sz="3600" b="1" dirty="0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rPr>
              <a:t>SYSTEM OPERATING PRINCIPLE</a:t>
            </a:r>
            <a:endParaRPr lang="en-US" sz="3600" b="1" dirty="0">
              <a:solidFill>
                <a:srgbClr val="1791F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038" y="1690690"/>
            <a:ext cx="8711923" cy="412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69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sz="3600" b="1" dirty="0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rPr>
              <a:t>OPERATIONAL SYSTEM </a:t>
            </a:r>
            <a:endParaRPr lang="en-US" sz="3600" b="1" dirty="0">
              <a:solidFill>
                <a:srgbClr val="1791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01983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US" sz="2700" dirty="0"/>
              <a:t>Field borders from </a:t>
            </a:r>
            <a:r>
              <a:rPr lang="et-EE" sz="2700" dirty="0" smtClean="0"/>
              <a:t>PA</a:t>
            </a:r>
            <a:r>
              <a:rPr lang="en-US" sz="2700" dirty="0" smtClean="0"/>
              <a:t> </a:t>
            </a:r>
            <a:r>
              <a:rPr lang="en-US" sz="2700" dirty="0"/>
              <a:t>GIS </a:t>
            </a:r>
            <a:r>
              <a:rPr lang="en-US" sz="2700" dirty="0" smtClean="0"/>
              <a:t>database.</a:t>
            </a:r>
            <a:endParaRPr lang="en-US" sz="2700" dirty="0"/>
          </a:p>
          <a:p>
            <a:r>
              <a:rPr lang="en-US" sz="2700" dirty="0"/>
              <a:t>Support application</a:t>
            </a:r>
            <a:r>
              <a:rPr lang="et-EE" sz="2700" dirty="0"/>
              <a:t> </a:t>
            </a:r>
            <a:r>
              <a:rPr lang="en-US" sz="2700" dirty="0"/>
              <a:t>and farmers data from IACS.</a:t>
            </a:r>
          </a:p>
          <a:p>
            <a:r>
              <a:rPr lang="en-US" sz="2700" dirty="0"/>
              <a:t>Due to input data resolution (</a:t>
            </a:r>
            <a:r>
              <a:rPr lang="en-US" sz="2700" dirty="0" smtClean="0"/>
              <a:t>10-</a:t>
            </a:r>
            <a:r>
              <a:rPr lang="et-EE" sz="2700" dirty="0" smtClean="0"/>
              <a:t>30</a:t>
            </a:r>
            <a:r>
              <a:rPr lang="en-US" sz="2700" dirty="0" smtClean="0"/>
              <a:t> </a:t>
            </a:r>
            <a:r>
              <a:rPr lang="en-US" sz="2700" dirty="0"/>
              <a:t>m) constraints, system covers fields greater than </a:t>
            </a:r>
            <a:r>
              <a:rPr lang="en-US" sz="2700" dirty="0" smtClean="0"/>
              <a:t>0.</a:t>
            </a:r>
            <a:r>
              <a:rPr lang="et-EE" sz="2700" dirty="0" smtClean="0"/>
              <a:t>1</a:t>
            </a:r>
            <a:r>
              <a:rPr lang="en-US" sz="2700" dirty="0" smtClean="0"/>
              <a:t>-1 </a:t>
            </a:r>
            <a:r>
              <a:rPr lang="en-US" sz="2700" dirty="0"/>
              <a:t>ha (corresponding to ca </a:t>
            </a:r>
            <a:r>
              <a:rPr lang="en-US" sz="2700" dirty="0" smtClean="0"/>
              <a:t>9</a:t>
            </a:r>
            <a:r>
              <a:rPr lang="et-EE" sz="2700" dirty="0" smtClean="0"/>
              <a:t>8</a:t>
            </a:r>
            <a:r>
              <a:rPr lang="en-US" sz="2700" dirty="0" smtClean="0"/>
              <a:t> </a:t>
            </a:r>
            <a:r>
              <a:rPr lang="en-US" sz="2700" dirty="0"/>
              <a:t>% of the grasslands area in Estonia).</a:t>
            </a:r>
          </a:p>
          <a:p>
            <a:r>
              <a:rPr lang="en-US" sz="2700" dirty="0"/>
              <a:t>Input data temporal density: new image every 2 days.</a:t>
            </a:r>
            <a:endParaRPr lang="et-EE" sz="2700" dirty="0"/>
          </a:p>
          <a:p>
            <a:r>
              <a:rPr lang="en-US" sz="2700" dirty="0"/>
              <a:t>Update of </a:t>
            </a:r>
            <a:r>
              <a:rPr lang="et-EE" sz="2700" dirty="0" smtClean="0"/>
              <a:t>“</a:t>
            </a:r>
            <a:r>
              <a:rPr lang="en-US" sz="2700" dirty="0" smtClean="0"/>
              <a:t>mowing </a:t>
            </a:r>
            <a:r>
              <a:rPr lang="en-US" sz="2700" dirty="0"/>
              <a:t>layer“ </a:t>
            </a:r>
            <a:r>
              <a:rPr lang="et-EE" sz="2700" dirty="0" smtClean="0"/>
              <a:t>at </a:t>
            </a:r>
            <a:r>
              <a:rPr lang="en-US" sz="2700" dirty="0"/>
              <a:t>least every week</a:t>
            </a:r>
          </a:p>
          <a:p>
            <a:r>
              <a:rPr lang="en-US" sz="2700" dirty="0"/>
              <a:t>Weather independence thanks to Sentinel-1 radar data.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21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658" y="36639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rPr>
              <a:t>M</a:t>
            </a:r>
            <a:r>
              <a:rPr lang="et-EE" sz="3600" b="1" dirty="0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rPr>
              <a:t>INIMUM SIZE OF THE </a:t>
            </a:r>
            <a:r>
              <a:rPr lang="et-EE" sz="3600" b="1" dirty="0" smtClean="0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rPr>
              <a:t>SURFACE</a:t>
            </a:r>
            <a:endParaRPr lang="en-US" sz="3600" b="1" dirty="0">
              <a:solidFill>
                <a:srgbClr val="1791F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3474" y="2156672"/>
            <a:ext cx="4620526" cy="23749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23474" y="4812436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Buffer</a:t>
            </a:r>
            <a:r>
              <a:rPr lang="et-EE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t-EE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area</a:t>
            </a:r>
            <a:r>
              <a:rPr lang="et-EE" dirty="0" smtClean="0">
                <a:solidFill>
                  <a:srgbClr val="000000"/>
                </a:solidFill>
                <a:latin typeface="Calibri" panose="020F0502020204030204" pitchFamily="34" charset="0"/>
              </a:rPr>
              <a:t> (</a:t>
            </a:r>
            <a:r>
              <a:rPr lang="et-EE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mixed</a:t>
            </a:r>
            <a:r>
              <a:rPr lang="et-EE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t-EE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pixcels</a:t>
            </a:r>
            <a:r>
              <a:rPr lang="et-EE" dirty="0" smtClean="0">
                <a:solidFill>
                  <a:srgbClr val="000000"/>
                </a:solidFill>
                <a:latin typeface="Calibri" panose="020F0502020204030204" pitchFamily="34" charset="0"/>
              </a:rPr>
              <a:t>)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9-10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m</a:t>
            </a:r>
          </a:p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Min</a:t>
            </a:r>
            <a:r>
              <a:rPr lang="et-EE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imum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 area</a:t>
            </a:r>
            <a:r>
              <a:rPr lang="et-EE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for</a:t>
            </a:r>
            <a:r>
              <a:rPr lang="et-EE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calculatying</a:t>
            </a:r>
            <a:r>
              <a:rPr lang="et-EE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(optimal</a:t>
            </a:r>
            <a:r>
              <a:rPr lang="et-EE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is to</a:t>
            </a:r>
            <a:r>
              <a:rPr lang="et-EE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set</a:t>
            </a:r>
            <a:r>
              <a:rPr lang="et-EE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mi</a:t>
            </a:r>
            <a:r>
              <a:rPr lang="et-EE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nimum</a:t>
            </a:r>
            <a:r>
              <a:rPr lang="et-EE" dirty="0" smtClean="0">
                <a:solidFill>
                  <a:srgbClr val="000000"/>
                </a:solidFill>
                <a:latin typeface="Calibri" panose="020F0502020204030204" pitchFamily="34" charset="0"/>
              </a:rPr>
              <a:t> 0,1-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0,5ha)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54" y="2090801"/>
            <a:ext cx="4054475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286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t-EE" sz="3600" b="1" dirty="0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rPr>
              <a:t>REMINDERS TO THE FARMER</a:t>
            </a:r>
            <a:endParaRPr lang="en-US" sz="3600" b="1" dirty="0">
              <a:solidFill>
                <a:srgbClr val="1791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system will notify the farmer when they have two weeks until deadline of mowing.</a:t>
            </a:r>
          </a:p>
          <a:p>
            <a:r>
              <a:rPr lang="en-GB" dirty="0" smtClean="0"/>
              <a:t>Reminders are sent via e-mail or text message. </a:t>
            </a:r>
          </a:p>
          <a:p>
            <a:r>
              <a:rPr lang="en-GB" dirty="0" smtClean="0"/>
              <a:t>Reminder includes reference </a:t>
            </a:r>
          </a:p>
          <a:p>
            <a:pPr marL="0" indent="0">
              <a:buNone/>
            </a:pPr>
            <a:r>
              <a:rPr lang="en-GB" dirty="0" smtClean="0"/>
              <a:t>   link to the web map.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3131" y="3250481"/>
            <a:ext cx="2538750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87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600" b="1" dirty="0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rPr>
              <a:t>RESULTS ON WEB MAP</a:t>
            </a:r>
            <a:endParaRPr lang="en-US" sz="3600" b="1" dirty="0">
              <a:solidFill>
                <a:srgbClr val="1791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7" y="1826078"/>
            <a:ext cx="9008765" cy="435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04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29030"/>
            <a:ext cx="7886700" cy="1325563"/>
          </a:xfrm>
        </p:spPr>
        <p:txBody>
          <a:bodyPr/>
          <a:lstStyle/>
          <a:p>
            <a:pPr algn="ctr"/>
            <a:r>
              <a:rPr lang="et-EE" sz="3600" b="1" dirty="0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rPr>
              <a:t>RESULTS IN FARMERS PORTAL</a:t>
            </a:r>
            <a:endParaRPr lang="en-US" sz="3600" b="1" dirty="0">
              <a:solidFill>
                <a:srgbClr val="1791F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9423" y="1139825"/>
            <a:ext cx="5983708" cy="45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63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t-EE" sz="3600" b="1" dirty="0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rPr>
              <a:t>RESULTS IN </a:t>
            </a:r>
            <a:r>
              <a:rPr lang="et-EE" sz="3600" b="1" dirty="0" smtClean="0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rPr>
              <a:t>IACS 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1826" y="1245519"/>
            <a:ext cx="6880348" cy="462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07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t-EE" sz="3600" b="1" dirty="0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rPr>
              <a:t>NEXT STEPS</a:t>
            </a:r>
            <a:endParaRPr lang="en-US" sz="3600" b="1" dirty="0">
              <a:solidFill>
                <a:srgbClr val="1791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049" y="1368425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Crop (crop group) detection functionality will be added to SATIKAS during 2018. </a:t>
            </a:r>
          </a:p>
          <a:p>
            <a:r>
              <a:rPr lang="en-GB" dirty="0" smtClean="0"/>
              <a:t>Cooperation and exchange of information with external parties – </a:t>
            </a:r>
            <a:r>
              <a:rPr lang="en-GB" dirty="0" err="1" smtClean="0"/>
              <a:t>Azercosmos</a:t>
            </a:r>
            <a:r>
              <a:rPr lang="en-GB" dirty="0" smtClean="0"/>
              <a:t>, Planet, ESA, </a:t>
            </a:r>
            <a:r>
              <a:rPr lang="en-GB" dirty="0" err="1" smtClean="0"/>
              <a:t>ohter</a:t>
            </a:r>
            <a:r>
              <a:rPr lang="en-GB" dirty="0" smtClean="0"/>
              <a:t> PA’s, Learning Network etc.</a:t>
            </a:r>
          </a:p>
          <a:p>
            <a:r>
              <a:rPr lang="en-GB" dirty="0" smtClean="0"/>
              <a:t>Other possible functionalities (and other possible image providers) will be assessed during 2017:</a:t>
            </a:r>
          </a:p>
          <a:p>
            <a:pPr marL="514350" indent="-514350">
              <a:buAutoNum type="arabicPeriod"/>
            </a:pPr>
            <a:r>
              <a:rPr lang="en-GB" dirty="0" smtClean="0"/>
              <a:t>Detection of nitrogen fixing crops</a:t>
            </a:r>
          </a:p>
          <a:p>
            <a:pPr marL="514350" indent="-514350">
              <a:buAutoNum type="arabicPeriod"/>
            </a:pPr>
            <a:r>
              <a:rPr lang="en-GB" dirty="0" smtClean="0"/>
              <a:t>Detection of cultivation of fallow land</a:t>
            </a:r>
          </a:p>
          <a:p>
            <a:pPr marL="514350" indent="-514350">
              <a:buAutoNum type="arabicPeriod"/>
            </a:pPr>
            <a:r>
              <a:rPr lang="en-GB" dirty="0" smtClean="0"/>
              <a:t>Hints for changes in LPIS. </a:t>
            </a:r>
          </a:p>
          <a:p>
            <a:pPr marL="514350" indent="-514350">
              <a:buAutoNum type="arabicPeriod"/>
            </a:pPr>
            <a:endParaRPr lang="et-E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55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45241"/>
            <a:ext cx="7886700" cy="1325563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t-EE" altLang="et-EE" sz="3600" b="1" dirty="0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rPr>
              <a:t>Estonian </a:t>
            </a:r>
            <a:r>
              <a:rPr lang="et-EE" altLang="et-EE" sz="3600" b="1" dirty="0" err="1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rPr>
              <a:t>Agricultural</a:t>
            </a:r>
            <a:r>
              <a:rPr lang="et-EE" altLang="et-EE" sz="3600" b="1" dirty="0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t-EE" altLang="et-EE" sz="3600" b="1" dirty="0" err="1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rPr>
              <a:t>Registers</a:t>
            </a:r>
            <a:r>
              <a:rPr lang="et-EE" altLang="et-EE" sz="3600" b="1" dirty="0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et-EE" altLang="et-EE" sz="3600" b="1" dirty="0" err="1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rPr>
              <a:t>Information</a:t>
            </a:r>
            <a:r>
              <a:rPr lang="et-EE" altLang="et-EE" sz="3600" b="1" dirty="0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t-EE" altLang="et-EE" sz="3600" b="1" dirty="0" err="1" smtClean="0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rPr>
              <a:t>Board</a:t>
            </a:r>
            <a:r>
              <a:rPr lang="et-EE" altLang="et-EE" sz="3600" b="1" dirty="0" smtClean="0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rPr>
              <a:t> (ARIB)</a:t>
            </a:r>
            <a:endParaRPr lang="et-EE" altLang="et-EE" sz="3600" b="1" dirty="0">
              <a:solidFill>
                <a:srgbClr val="1791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511869" y="1670804"/>
            <a:ext cx="8120261" cy="446405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t-EE" sz="2807" dirty="0" smtClean="0"/>
              <a:t>State authority in the area of government of the Ministry of Rural Affairs.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t-EE" sz="2807" dirty="0" smtClean="0"/>
              <a:t>ARIB is established in the summer of 2000 in Tartu.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t-EE" sz="2807" dirty="0" smtClean="0"/>
              <a:t>Estonian Paying Agency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t-EE" sz="2807" dirty="0" smtClean="0"/>
              <a:t>Duties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GB" altLang="et-EE" dirty="0" smtClean="0"/>
              <a:t>- Administration of agricultural, fishery and rural development support schemes. National measures.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GB" altLang="et-EE" dirty="0" smtClean="0"/>
              <a:t>- Implementation of EU agricultural market regulation measures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GB" altLang="et-EE" dirty="0" smtClean="0"/>
              <a:t>- Keeping agricultural registers</a:t>
            </a:r>
          </a:p>
          <a:p>
            <a:pPr eaLnBrk="1" hangingPunct="1">
              <a:lnSpc>
                <a:spcPct val="90000"/>
              </a:lnSpc>
            </a:pPr>
            <a:endParaRPr lang="et-EE" altLang="et-EE" sz="2807" dirty="0"/>
          </a:p>
        </p:txBody>
      </p:sp>
    </p:spTree>
    <p:extLst>
      <p:ext uri="{BB962C8B-B14F-4D97-AF65-F5344CB8AC3E}">
        <p14:creationId xmlns:p14="http://schemas.microsoft.com/office/powerpoint/2010/main" val="347667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t-EE" sz="3600" b="1" dirty="0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rPr>
              <a:t>NEXT STEPS 2</a:t>
            </a:r>
            <a:endParaRPr lang="en-US" sz="3600" b="1" dirty="0">
              <a:solidFill>
                <a:srgbClr val="1791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604" y="1117064"/>
            <a:ext cx="7886700" cy="435133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endParaRPr lang="et-EE" dirty="0" smtClean="0"/>
          </a:p>
          <a:p>
            <a:r>
              <a:rPr lang="en-GB" sz="3000" dirty="0" smtClean="0"/>
              <a:t>New initiatives from behalf of European Space Agency and European Commission (JRC). We are very interested to participate in pilots. </a:t>
            </a:r>
          </a:p>
          <a:p>
            <a:r>
              <a:rPr lang="en-GB" sz="3000" dirty="0" smtClean="0"/>
              <a:t>Results from EU Paying Agency Directors conference. Proposal to replace IACS with IAPS (integrated administration and prevention system). </a:t>
            </a:r>
          </a:p>
          <a:p>
            <a:r>
              <a:rPr lang="en-GB" sz="3000" dirty="0" smtClean="0"/>
              <a:t>We have to look wider than just remote sensing and sentinel data to have new innovative error prevention and control methods.</a:t>
            </a:r>
          </a:p>
          <a:p>
            <a:r>
              <a:rPr lang="en-GB" sz="3000" dirty="0" smtClean="0"/>
              <a:t>Continuous development of E - ARIB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71726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/>
              <a:t>THANK YOU FOR ATTENTION!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t-EE" dirty="0" smtClean="0"/>
          </a:p>
          <a:p>
            <a:pPr algn="ctr"/>
            <a:r>
              <a:rPr lang="et-EE" dirty="0" smtClean="0"/>
              <a:t>Ahti.Bleive@pria.ee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33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82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altLang="et-EE" sz="3600" b="1" dirty="0" smtClean="0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rPr>
              <a:t>ARIB</a:t>
            </a:r>
            <a:endParaRPr lang="et-EE" altLang="et-EE" sz="3600" b="1" dirty="0">
              <a:solidFill>
                <a:srgbClr val="1791F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6628" name="Picture 4" descr="eesti_su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147" y="876745"/>
            <a:ext cx="4475228" cy="30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8080436" y="2685935"/>
            <a:ext cx="72192" cy="7219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73" tIns="45837" rIns="91673" bIns="45837" numCol="1" rtlCol="0" anchor="t" anchorCtr="0" compatLnSpc="1">
            <a:prstTxWarp prst="textNoShape">
              <a:avLst/>
            </a:prstTxWarp>
          </a:bodyPr>
          <a:lstStyle/>
          <a:p>
            <a:pPr defTabSz="450431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t-EE" sz="1805"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84262" y="1027907"/>
            <a:ext cx="7886700" cy="4351338"/>
          </a:xfrm>
        </p:spPr>
        <p:txBody>
          <a:bodyPr/>
          <a:lstStyle/>
          <a:p>
            <a:r>
              <a:rPr lang="en-GB" altLang="et-EE" sz="2807" dirty="0" smtClean="0"/>
              <a:t>Central Office in Tartu</a:t>
            </a:r>
          </a:p>
          <a:p>
            <a:r>
              <a:rPr lang="en-GB" altLang="et-EE" sz="2807" dirty="0" smtClean="0"/>
              <a:t>7 regional bureaus</a:t>
            </a:r>
          </a:p>
          <a:p>
            <a:r>
              <a:rPr lang="en-GB" altLang="et-EE" sz="2807" dirty="0" smtClean="0"/>
              <a:t>15 offices – 1 in every county</a:t>
            </a:r>
          </a:p>
          <a:p>
            <a:r>
              <a:rPr lang="en-GB" altLang="et-EE" sz="2807" dirty="0" smtClean="0"/>
              <a:t>Ca 360-370 employees </a:t>
            </a:r>
          </a:p>
          <a:p>
            <a:r>
              <a:rPr lang="en-GB" altLang="et-EE" sz="2807" dirty="0" smtClean="0"/>
              <a:t>2/3 of them in central Office</a:t>
            </a:r>
            <a:endParaRPr lang="en-GB" altLang="et-EE" dirty="0" smtClean="0"/>
          </a:p>
          <a:p>
            <a:r>
              <a:rPr lang="en-GB" altLang="et-EE" sz="2807" dirty="0" smtClean="0"/>
              <a:t>Relatively small number of</a:t>
            </a:r>
          </a:p>
          <a:p>
            <a:pPr marL="0" indent="0">
              <a:buNone/>
            </a:pPr>
            <a:r>
              <a:rPr lang="en-GB" altLang="et-EE" sz="2807" dirty="0" smtClean="0"/>
              <a:t>clients (farmers, entrepreneurs, animal </a:t>
            </a:r>
          </a:p>
          <a:p>
            <a:pPr marL="0" indent="0">
              <a:buNone/>
            </a:pPr>
            <a:r>
              <a:rPr lang="en-GB" altLang="et-EE" sz="2807" dirty="0" smtClean="0"/>
              <a:t>owners etc.), but also small number of employees</a:t>
            </a:r>
          </a:p>
          <a:p>
            <a:r>
              <a:rPr lang="en-GB" sz="2807" dirty="0" smtClean="0"/>
              <a:t>ARIB spends ca 3,5-5 € (total expenditure incl. investments), for paying 100€ of support</a:t>
            </a:r>
            <a:endParaRPr lang="en-GB" altLang="et-EE" sz="2807" dirty="0"/>
          </a:p>
        </p:txBody>
      </p:sp>
    </p:spTree>
    <p:extLst>
      <p:ext uri="{BB962C8B-B14F-4D97-AF65-F5344CB8AC3E}">
        <p14:creationId xmlns:p14="http://schemas.microsoft.com/office/powerpoint/2010/main" val="331059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E - ARIB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9209"/>
            <a:ext cx="7829550" cy="4472942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Development of e-services started in 2005.</a:t>
            </a:r>
          </a:p>
          <a:p>
            <a:r>
              <a:rPr lang="en-GB" dirty="0" smtClean="0"/>
              <a:t>First services were developed for animal register (notifications from farmers to animal register).</a:t>
            </a:r>
          </a:p>
          <a:p>
            <a:r>
              <a:rPr lang="en-GB" dirty="0" smtClean="0"/>
              <a:t>E – applications for area and animal based supports from year 2008.</a:t>
            </a:r>
          </a:p>
          <a:p>
            <a:r>
              <a:rPr lang="en-GB" dirty="0" smtClean="0"/>
              <a:t>Every year additional functionalities for making submission of e-applications easier.</a:t>
            </a:r>
          </a:p>
          <a:p>
            <a:r>
              <a:rPr lang="en-GB" dirty="0" smtClean="0"/>
              <a:t>Year by year increase of e-applications. Important is, that e-applications are submitted mostly by farmers themselves.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916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210"/>
            <a:ext cx="7886700" cy="1325563"/>
          </a:xfrm>
        </p:spPr>
        <p:txBody>
          <a:bodyPr/>
          <a:lstStyle/>
          <a:p>
            <a:r>
              <a:rPr lang="et-EE" sz="3600" b="1" dirty="0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rPr>
              <a:t>General </a:t>
            </a:r>
            <a:r>
              <a:rPr lang="en-GB" sz="3600" b="1" dirty="0" smtClean="0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rPr>
              <a:t>principles for applying area-based supports</a:t>
            </a:r>
            <a:r>
              <a:rPr lang="et-EE" sz="3600" b="1" dirty="0" smtClean="0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t-EE" sz="3600" b="1" dirty="0">
              <a:solidFill>
                <a:srgbClr val="1791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253" y="909072"/>
            <a:ext cx="8735209" cy="5034528"/>
          </a:xfrm>
        </p:spPr>
        <p:txBody>
          <a:bodyPr/>
          <a:lstStyle/>
          <a:p>
            <a:pPr lvl="0"/>
            <a:r>
              <a:rPr lang="et-EE" sz="2400" dirty="0" smtClean="0"/>
              <a:t>A</a:t>
            </a:r>
            <a:r>
              <a:rPr lang="en-GB" sz="2400" dirty="0" smtClean="0"/>
              <a:t>p</a:t>
            </a:r>
            <a:r>
              <a:rPr lang="et-EE" sz="2400" dirty="0" smtClean="0"/>
              <a:t>p</a:t>
            </a:r>
            <a:r>
              <a:rPr lang="en-GB" sz="2400" dirty="0" smtClean="0"/>
              <a:t>lication and additional documents can be submitted via e-ARIB. </a:t>
            </a:r>
          </a:p>
          <a:p>
            <a:pPr lvl="0"/>
            <a:r>
              <a:rPr lang="en-GB" sz="2400" dirty="0" smtClean="0"/>
              <a:t>Before the application period it is possible for applicants to draw fields and pre-fill application.</a:t>
            </a:r>
          </a:p>
          <a:p>
            <a:pPr lvl="0"/>
            <a:r>
              <a:rPr lang="en-GB" sz="2400" dirty="0" smtClean="0"/>
              <a:t>E-application system is mandatory for </a:t>
            </a:r>
            <a:r>
              <a:rPr lang="en-GB" sz="2400" dirty="0" err="1" smtClean="0"/>
              <a:t>agri</a:t>
            </a:r>
            <a:r>
              <a:rPr lang="en-GB" sz="2400" dirty="0" smtClean="0"/>
              <a:t>-environmental measures. ID-card or bank account is necessary to use e-ARIB;</a:t>
            </a:r>
          </a:p>
          <a:p>
            <a:pPr lvl="0"/>
            <a:r>
              <a:rPr lang="en-GB" sz="2400" dirty="0" smtClean="0"/>
              <a:t>Applicants must submit entire application each year (possible to use last year data).</a:t>
            </a:r>
          </a:p>
          <a:p>
            <a:r>
              <a:rPr lang="en-GB" sz="2400" dirty="0" smtClean="0"/>
              <a:t>After the application is fulfilled, applicant will have the information, if there are errors in his/her application and he/she can correct them before submitting it.</a:t>
            </a:r>
          </a:p>
          <a:p>
            <a:r>
              <a:rPr lang="en-GB" sz="2400" dirty="0" smtClean="0"/>
              <a:t>Submission is blocked if there are mistakes that are obviously not accepted.       </a:t>
            </a:r>
          </a:p>
          <a:p>
            <a:r>
              <a:rPr lang="en-GB" sz="2400" dirty="0" smtClean="0"/>
              <a:t>Video guides </a:t>
            </a:r>
            <a:r>
              <a:rPr lang="et-EE" sz="2400" dirty="0" smtClean="0">
                <a:hlinkClick r:id="rId3"/>
              </a:rPr>
              <a:t>https</a:t>
            </a:r>
            <a:r>
              <a:rPr lang="et-EE" sz="2400" dirty="0">
                <a:hlinkClick r:id="rId3"/>
              </a:rPr>
              <a:t>://www.youtube.com/watch?v=a9jd_foY3bI</a:t>
            </a:r>
            <a:endParaRPr lang="et-EE" sz="2400" dirty="0"/>
          </a:p>
          <a:p>
            <a:pPr marL="0" lv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08156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642" y="324752"/>
            <a:ext cx="7940218" cy="866302"/>
          </a:xfrm>
        </p:spPr>
        <p:txBody>
          <a:bodyPr/>
          <a:lstStyle/>
          <a:p>
            <a:pPr algn="ctr"/>
            <a:r>
              <a:rPr lang="et-EE" sz="3600" b="1" dirty="0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rPr>
              <a:t>Number of </a:t>
            </a:r>
            <a:r>
              <a:rPr lang="en-GB" sz="3600" b="1" dirty="0" smtClean="0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rPr>
              <a:t>area-based applications</a:t>
            </a:r>
            <a:endParaRPr lang="en-GB" sz="3600" b="1" dirty="0">
              <a:solidFill>
                <a:srgbClr val="1791FF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5015698"/>
              </p:ext>
            </p:extLst>
          </p:nvPr>
        </p:nvGraphicFramePr>
        <p:xfrm>
          <a:off x="60745" y="1335437"/>
          <a:ext cx="8914286" cy="4662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6362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025" y="324752"/>
            <a:ext cx="7940218" cy="1082757"/>
          </a:xfrm>
        </p:spPr>
        <p:txBody>
          <a:bodyPr/>
          <a:lstStyle/>
          <a:p>
            <a:pPr algn="ctr"/>
            <a:r>
              <a:rPr lang="en-GB" sz="3600" b="1" dirty="0" smtClean="0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rPr>
              <a:t>Total area of area-based applications</a:t>
            </a:r>
            <a:endParaRPr lang="en-GB" sz="3600" b="1" dirty="0">
              <a:solidFill>
                <a:srgbClr val="1791FF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0837157"/>
              </p:ext>
            </p:extLst>
          </p:nvPr>
        </p:nvGraphicFramePr>
        <p:xfrm>
          <a:off x="349201" y="1417538"/>
          <a:ext cx="8343027" cy="4590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4256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531" y="268201"/>
            <a:ext cx="7886700" cy="1325563"/>
          </a:xfrm>
        </p:spPr>
        <p:txBody>
          <a:bodyPr/>
          <a:lstStyle/>
          <a:p>
            <a:r>
              <a:rPr lang="et-EE" sz="3600" b="1" dirty="0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rPr>
              <a:t>I</a:t>
            </a:r>
            <a:r>
              <a:rPr lang="et-EE" sz="3600" b="1" dirty="0" smtClean="0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rPr>
              <a:t>n 2012</a:t>
            </a:r>
            <a:r>
              <a:rPr lang="et-EE" dirty="0" smtClean="0"/>
              <a:t>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303" y="893291"/>
            <a:ext cx="7886700" cy="4351338"/>
          </a:xfrm>
        </p:spPr>
        <p:txBody>
          <a:bodyPr/>
          <a:lstStyle/>
          <a:p>
            <a:endParaRPr lang="et-EE" sz="2400" dirty="0" smtClean="0"/>
          </a:p>
          <a:p>
            <a:r>
              <a:rPr lang="en-GB" dirty="0" smtClean="0"/>
              <a:t>New programming period ahead, </a:t>
            </a:r>
          </a:p>
          <a:p>
            <a:pPr marL="0" indent="0">
              <a:buNone/>
            </a:pPr>
            <a:r>
              <a:rPr lang="en-GB" dirty="0" smtClean="0"/>
              <a:t>new rules -&gt; many changes</a:t>
            </a:r>
          </a:p>
          <a:p>
            <a:r>
              <a:rPr lang="en-GB" dirty="0" smtClean="0"/>
              <a:t>User and client expectations </a:t>
            </a:r>
          </a:p>
          <a:p>
            <a:r>
              <a:rPr lang="en-GB" dirty="0" smtClean="0"/>
              <a:t>Problems in ARIB</a:t>
            </a:r>
          </a:p>
          <a:p>
            <a:pPr marL="228600" lvl="2">
              <a:spcBef>
                <a:spcPts val="1000"/>
              </a:spcBef>
            </a:pPr>
            <a:r>
              <a:rPr lang="en-GB" dirty="0" smtClean="0"/>
              <a:t>Too many procedures/processes</a:t>
            </a:r>
          </a:p>
          <a:p>
            <a:pPr marL="228600" lvl="2">
              <a:spcBef>
                <a:spcPts val="1000"/>
              </a:spcBef>
            </a:pPr>
            <a:r>
              <a:rPr lang="en-GB" dirty="0" smtClean="0"/>
              <a:t>Too many different/duplicated IT systems </a:t>
            </a:r>
          </a:p>
          <a:p>
            <a:pPr marL="228600" lvl="2">
              <a:spcBef>
                <a:spcPts val="1000"/>
              </a:spcBef>
            </a:pPr>
            <a:r>
              <a:rPr lang="en-GB" dirty="0" smtClean="0"/>
              <a:t>Budget cuts</a:t>
            </a:r>
          </a:p>
          <a:p>
            <a:r>
              <a:rPr lang="en-GB" dirty="0" smtClean="0"/>
              <a:t>ARIB needed some changes, to survive the new period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11218"/>
            <a:ext cx="2619375" cy="1743075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 bwMode="auto">
          <a:xfrm>
            <a:off x="4292565" y="3068960"/>
            <a:ext cx="484632" cy="762384"/>
          </a:xfrm>
          <a:prstGeom prst="up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2124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U2017 tavaekraanile slaidid">
  <a:themeElements>
    <a:clrScheme name="EU sinine link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791FF"/>
      </a:accent1>
      <a:accent2>
        <a:srgbClr val="73BDFF"/>
      </a:accent2>
      <a:accent3>
        <a:srgbClr val="006DD0"/>
      </a:accent3>
      <a:accent4>
        <a:srgbClr val="00498B"/>
      </a:accent4>
      <a:accent5>
        <a:srgbClr val="006DD0"/>
      </a:accent5>
      <a:accent6>
        <a:srgbClr val="006DD0"/>
      </a:accent6>
      <a:hlink>
        <a:srgbClr val="1791FF"/>
      </a:hlink>
      <a:folHlink>
        <a:srgbClr val="1791F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U2017+VA_PPT.potx" id="{55F7A703-0289-4869-9EC2-B5D69CDC8FB4}" vid="{BF2CB0D9-FBD7-4D9B-96FC-0B910F74CB8F}"/>
    </a:ext>
  </a:extLst>
</a:theme>
</file>

<file path=ppt/theme/theme2.xml><?xml version="1.0" encoding="utf-8"?>
<a:theme xmlns:a="http://schemas.openxmlformats.org/drawingml/2006/main" name="Custom Design">
  <a:themeElements>
    <a:clrScheme name="EU valge link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791FF"/>
      </a:accent1>
      <a:accent2>
        <a:srgbClr val="73BDFF"/>
      </a:accent2>
      <a:accent3>
        <a:srgbClr val="006DD0"/>
      </a:accent3>
      <a:accent4>
        <a:srgbClr val="00498B"/>
      </a:accent4>
      <a:accent5>
        <a:srgbClr val="006DD0"/>
      </a:accent5>
      <a:accent6>
        <a:srgbClr val="006DD0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U2017+VA_PPT.potx" id="{55F7A703-0289-4869-9EC2-B5D69CDC8FB4}" vid="{7C8CA5D4-731A-491E-A6D0-F035C11884B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EU2017 tavaekraanile slaidid</Template>
  <TotalTime>1306</TotalTime>
  <Words>1403</Words>
  <Application>Microsoft Office PowerPoint</Application>
  <PresentationFormat>On-screen Show (4:3)</PresentationFormat>
  <Paragraphs>184</Paragraphs>
  <Slides>32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EU2017 tavaekraanile slaidid</vt:lpstr>
      <vt:lpstr>Custom Design</vt:lpstr>
      <vt:lpstr>PowerPoint Presentation</vt:lpstr>
      <vt:lpstr>  The use of e-solutions in payments processing </vt:lpstr>
      <vt:lpstr>Estonian Agricultural Registers and Information Board (ARIB)</vt:lpstr>
      <vt:lpstr>ARIB</vt:lpstr>
      <vt:lpstr>E - ARIB </vt:lpstr>
      <vt:lpstr>General principles for applying area-based supports.</vt:lpstr>
      <vt:lpstr>Number of area-based applications</vt:lpstr>
      <vt:lpstr>Total area of area-based applications</vt:lpstr>
      <vt:lpstr>In 2012….</vt:lpstr>
      <vt:lpstr>IT systems As-Is (2015)</vt:lpstr>
      <vt:lpstr>New challenges ahead – IT systems To-Be 2021?!</vt:lpstr>
      <vt:lpstr>New goals in ARIB</vt:lpstr>
      <vt:lpstr>First steps</vt:lpstr>
      <vt:lpstr>E - ARIB2</vt:lpstr>
      <vt:lpstr>E - ARIB2 </vt:lpstr>
      <vt:lpstr>Long-term project plan for e-ARIB – one portal for all services!</vt:lpstr>
      <vt:lpstr>PowerPoint Presentation</vt:lpstr>
      <vt:lpstr>BACKGROUND</vt:lpstr>
      <vt:lpstr>PRE-DEVELOPMENTS AND RESEARCH BASIS</vt:lpstr>
      <vt:lpstr>DEVELOPMENT OF MOWING AND GRAZING DETECTION SYSTEM “SATIKAS“</vt:lpstr>
      <vt:lpstr>PROJECT TEAM</vt:lpstr>
      <vt:lpstr>SYSTEM OPERATING PRINCIPLE</vt:lpstr>
      <vt:lpstr>OPERATIONAL SYSTEM </vt:lpstr>
      <vt:lpstr>MINIMUM SIZE OF THE SURFACE</vt:lpstr>
      <vt:lpstr>REMINDERS TO THE FARMER</vt:lpstr>
      <vt:lpstr>RESULTS ON WEB MAP</vt:lpstr>
      <vt:lpstr>RESULTS IN FARMERS PORTAL</vt:lpstr>
      <vt:lpstr>RESULTS IN IACS </vt:lpstr>
      <vt:lpstr>NEXT STEPS</vt:lpstr>
      <vt:lpstr>NEXT STEPS 2</vt:lpstr>
      <vt:lpstr>THANK YOU FOR ATTENTION!</vt:lpstr>
      <vt:lpstr>PowerPoint Presentation</vt:lpstr>
    </vt:vector>
  </TitlesOfParts>
  <Company>Põllumajandusministeerium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Anne-Liisi Mändmets</dc:creator>
  <cp:lastModifiedBy>Anne-Liisi Mändmets</cp:lastModifiedBy>
  <cp:revision>25</cp:revision>
  <dcterms:created xsi:type="dcterms:W3CDTF">2017-06-28T12:42:44Z</dcterms:created>
  <dcterms:modified xsi:type="dcterms:W3CDTF">2017-07-20T11:37:07Z</dcterms:modified>
</cp:coreProperties>
</file>