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1" r:id="rId2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61" r:id="rId5"/>
    <p:sldId id="262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1FF"/>
    <a:srgbClr val="17A4FF"/>
    <a:srgbClr val="0FA4E8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83"/>
  </p:normalViewPr>
  <p:slideViewPr>
    <p:cSldViewPr snapToGrid="0" snapToObjects="1">
      <p:cViewPr>
        <p:scale>
          <a:sx n="125" d="100"/>
          <a:sy n="125" d="100"/>
        </p:scale>
        <p:origin x="-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3101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66"/>
          <a:stretch/>
        </p:blipFill>
        <p:spPr bwMode="auto">
          <a:xfrm>
            <a:off x="0" y="-297182"/>
            <a:ext cx="1219200" cy="1203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lide Number Placeholder 6"/>
          <p:cNvSpPr txBox="1">
            <a:spLocks/>
          </p:cNvSpPr>
          <p:nvPr/>
        </p:nvSpPr>
        <p:spPr>
          <a:xfrm>
            <a:off x="3807178" y="-9036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102D5F-FC71-4FE0-91E3-D5E906CB82BB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42429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66"/>
          <a:stretch/>
        </p:blipFill>
        <p:spPr bwMode="auto">
          <a:xfrm>
            <a:off x="0" y="0"/>
            <a:ext cx="1219200" cy="1203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6200" y="56497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02D5F-FC71-4FE0-91E3-D5E906CB82B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70642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2817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94471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47724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4071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i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940" y="1344168"/>
            <a:ext cx="3246120" cy="5513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3491" y="674255"/>
            <a:ext cx="7833050" cy="501788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5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3491" y="674255"/>
            <a:ext cx="3768436" cy="501788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4618182" y="674255"/>
            <a:ext cx="3870035" cy="241992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4618182" y="3272212"/>
            <a:ext cx="3870035" cy="241992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u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491" y="457200"/>
            <a:ext cx="2895528" cy="16002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32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234939"/>
          </a:xfrm>
          <a:prstGeom prst="rect">
            <a:avLst/>
          </a:prstGeom>
        </p:spPr>
        <p:txBody>
          <a:bodyPr lIns="0" tIns="144000" rIns="0" bIns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491" y="2217420"/>
            <a:ext cx="2895528" cy="34747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2 pildi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23493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3491" y="457200"/>
            <a:ext cx="2895528" cy="16002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32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491" y="2217420"/>
            <a:ext cx="2895528" cy="34747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heslaid / viimane slai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465" y="2665602"/>
            <a:ext cx="2541070" cy="332679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8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77268"/>
            <a:ext cx="2029968" cy="1045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heslaid / viimane 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465" y="2665602"/>
            <a:ext cx="2541070" cy="332679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8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77268"/>
            <a:ext cx="2029968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heslaid / viimane slai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465" y="2665602"/>
            <a:ext cx="2541070" cy="332679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8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77268"/>
            <a:ext cx="2029968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1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ealkiri ja esit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77268"/>
            <a:ext cx="7886700" cy="1847998"/>
          </a:xfrm>
          <a:prstGeom prst="rect">
            <a:avLst/>
          </a:prstGeom>
        </p:spPr>
        <p:txBody>
          <a:bodyPr lIns="0" tIns="0" rIns="0" bIns="72000" anchor="b"/>
          <a:lstStyle>
            <a:lvl1pPr>
              <a:defRPr sz="6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52254"/>
            <a:ext cx="7886700" cy="1500187"/>
          </a:xfrm>
          <a:prstGeom prst="rect">
            <a:avLst/>
          </a:prstGeom>
        </p:spPr>
        <p:txBody>
          <a:bodyPr lIns="0" tIns="180000" rIns="0" bIns="0"/>
          <a:lstStyle>
            <a:lvl1pPr marL="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045529"/>
            <a:ext cx="1393257" cy="23875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8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77268"/>
            <a:ext cx="2029968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90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_tume_ta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445769"/>
            <a:ext cx="782955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829550" cy="4171950"/>
          </a:xfrm>
          <a:prstGeom prst="rect">
            <a:avLst/>
          </a:prstGeom>
          <a:ln>
            <a:noFill/>
          </a:ln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045529"/>
            <a:ext cx="1393257" cy="2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0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ealkiri ja esit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77268"/>
            <a:ext cx="7886700" cy="1847998"/>
          </a:xfrm>
          <a:prstGeom prst="rect">
            <a:avLst/>
          </a:prstGeom>
        </p:spPr>
        <p:txBody>
          <a:bodyPr lIns="0" tIns="0" rIns="0" bIns="72000" anchor="b"/>
          <a:lstStyle>
            <a:lvl1pPr>
              <a:defRPr sz="6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52254"/>
            <a:ext cx="7886700" cy="1500187"/>
          </a:xfrm>
          <a:prstGeom prst="rect">
            <a:avLst/>
          </a:prstGeom>
        </p:spPr>
        <p:txBody>
          <a:bodyPr lIns="0" tIns="180000" rIns="0" bIns="0"/>
          <a:lstStyle>
            <a:lvl1pPr marL="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045529"/>
            <a:ext cx="1393257" cy="23875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8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77268"/>
            <a:ext cx="2029968" cy="1045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3888" y="2177268"/>
            <a:ext cx="7886700" cy="1847997"/>
          </a:xfrm>
          <a:prstGeom prst="rect">
            <a:avLst/>
          </a:prstGeom>
        </p:spPr>
        <p:txBody>
          <a:bodyPr lIns="0" tIns="0" rIns="0" bIns="72000" anchor="b"/>
          <a:lstStyle>
            <a:lvl1pPr>
              <a:defRPr sz="60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52254"/>
            <a:ext cx="7886700" cy="1500187"/>
          </a:xfrm>
          <a:prstGeom prst="rect">
            <a:avLst/>
          </a:prstGeom>
        </p:spPr>
        <p:txBody>
          <a:bodyPr lIns="0" tIns="180000" rIns="0" bIns="0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8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77268"/>
            <a:ext cx="2029968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8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5769"/>
            <a:ext cx="782955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829550" cy="4171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_tume_ta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445769"/>
            <a:ext cx="782955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829550" cy="4171950"/>
          </a:xfrm>
          <a:prstGeom prst="rect">
            <a:avLst/>
          </a:prstGeom>
          <a:ln>
            <a:noFill/>
          </a:ln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045529"/>
            <a:ext cx="1393257" cy="2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8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kahe väl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3829050" cy="41719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886200" cy="417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445769"/>
            <a:ext cx="782955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1"/>
            <a:ext cx="3812382" cy="823912"/>
          </a:xfrm>
          <a:prstGeom prst="rect">
            <a:avLst/>
          </a:prstGeom>
        </p:spPr>
        <p:txBody>
          <a:bodyPr lIns="0" tIns="0" rIns="0" anchor="ctr" anchorCtr="0">
            <a:normAutofit/>
          </a:bodyPr>
          <a:lstStyle>
            <a:lvl1pPr marL="0" indent="0">
              <a:buNone/>
              <a:defRPr sz="24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505075"/>
            <a:ext cx="3812382" cy="3221355"/>
          </a:xfrm>
          <a:prstGeom prst="rect">
            <a:avLst/>
          </a:prstGeom>
        </p:spPr>
        <p:txBody>
          <a:bodyPr lIns="0" tIns="144000" rIns="0" bIns="0" anchor="t" anchorCtr="0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00201"/>
            <a:ext cx="3886200" cy="823912"/>
          </a:xfrm>
          <a:prstGeom prst="rect">
            <a:avLst/>
          </a:prstGeom>
        </p:spPr>
        <p:txBody>
          <a:bodyPr lIns="0" tIns="0" rIns="0" anchor="ctr" anchorCtr="0">
            <a:normAutofit/>
          </a:bodyPr>
          <a:lstStyle>
            <a:lvl1pPr marL="0" indent="0">
              <a:buNone/>
              <a:defRPr sz="24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6200" cy="3221355"/>
          </a:xfrm>
          <a:prstGeom prst="rect">
            <a:avLst/>
          </a:prstGeom>
        </p:spPr>
        <p:txBody>
          <a:bodyPr lIns="0" tIns="144000" rIns="0" bIns="0" anchor="t" anchorCtr="0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45769"/>
            <a:ext cx="782955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pealkir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445769"/>
            <a:ext cx="782955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uslaid 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3937634" y="5982266"/>
            <a:ext cx="35718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 smtClean="0">
                <a:latin typeface="Arial" charset="0"/>
              </a:rPr>
              <a:t> </a:t>
            </a:r>
            <a:endParaRPr lang="en-US" b="0" i="0" dirty="0">
              <a:latin typeface="Arial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7738110" y="5982266"/>
            <a:ext cx="77724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4BC2D4-4FB3-414B-A4D6-F1FC00603E59}" type="slidenum">
              <a:rPr lang="en-US" sz="12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045529"/>
            <a:ext cx="1393257" cy="2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77" r:id="rId3"/>
    <p:sldLayoutId id="2147483661" r:id="rId4"/>
    <p:sldLayoutId id="2147483678" r:id="rId5"/>
    <p:sldLayoutId id="2147483664" r:id="rId6"/>
    <p:sldLayoutId id="2147483665" r:id="rId7"/>
    <p:sldLayoutId id="2147483666" r:id="rId8"/>
    <p:sldLayoutId id="2147483667" r:id="rId9"/>
    <p:sldLayoutId id="2147483679" r:id="rId10"/>
    <p:sldLayoutId id="2147483680" r:id="rId11"/>
    <p:sldLayoutId id="2147483668" r:id="rId12"/>
    <p:sldLayoutId id="2147483669" r:id="rId13"/>
    <p:sldLayoutId id="2147483662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9AA13-CFA6-4E6A-83B0-2A7F7CE290F7}" type="datetimeFigureOut">
              <a:rPr lang="et-EE" smtClean="0"/>
              <a:t>12.09.2017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F379A-D0B9-418C-9AD3-8660AEEFE77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2366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11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dirty="0"/>
              <a:t>Informal Meeting of </a:t>
            </a:r>
            <a:r>
              <a:rPr lang="et-EE" sz="4800" dirty="0"/>
              <a:t/>
            </a:r>
            <a:br>
              <a:rPr lang="et-EE" sz="4800" dirty="0"/>
            </a:br>
            <a:r>
              <a:rPr lang="en-GB" sz="4800" dirty="0"/>
              <a:t>Rural Development Directors 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dirty="0"/>
              <a:t>'E- </a:t>
            </a:r>
            <a:r>
              <a:rPr lang="en-US" sz="3600" dirty="0" smtClean="0"/>
              <a:t>Agriculture‘</a:t>
            </a:r>
            <a:endParaRPr lang="et-EE" sz="3600" dirty="0" smtClean="0"/>
          </a:p>
          <a:p>
            <a:pPr algn="ctr"/>
            <a:r>
              <a:rPr lang="en-US" sz="3600" dirty="0"/>
              <a:t>26 – 28 July 2017, Tartu, Estonia</a:t>
            </a:r>
          </a:p>
        </p:txBody>
      </p:sp>
    </p:spTree>
    <p:extLst>
      <p:ext uri="{BB962C8B-B14F-4D97-AF65-F5344CB8AC3E}">
        <p14:creationId xmlns:p14="http://schemas.microsoft.com/office/powerpoint/2010/main" val="1979738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Workshop</a:t>
            </a:r>
            <a:r>
              <a:rPr lang="et-EE" dirty="0"/>
              <a:t> </a:t>
            </a:r>
            <a:r>
              <a:rPr lang="et-EE" dirty="0" smtClean="0"/>
              <a:t>2- </a:t>
            </a:r>
            <a:r>
              <a:rPr lang="en-US" dirty="0"/>
              <a:t>Enhancing the protection of soils through RDPs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Challenges:</a:t>
            </a:r>
          </a:p>
          <a:p>
            <a:pPr marL="0" indent="0">
              <a:buNone/>
            </a:pPr>
            <a:r>
              <a:rPr lang="en-GB" sz="2400" dirty="0" smtClean="0"/>
              <a:t>	- erosion;</a:t>
            </a:r>
          </a:p>
          <a:p>
            <a:pPr marL="0" indent="0">
              <a:buNone/>
            </a:pPr>
            <a:r>
              <a:rPr lang="en-GB" sz="2400" dirty="0" smtClean="0"/>
              <a:t>	- loss of organic matter &amp; quality;</a:t>
            </a:r>
          </a:p>
          <a:p>
            <a:pPr marL="0" indent="0">
              <a:buNone/>
            </a:pPr>
            <a:r>
              <a:rPr lang="en-GB" sz="2400" dirty="0" smtClean="0"/>
              <a:t>	- loss of agricultural land due to construction of 	infrastructure, buildings &amp; afforestation;</a:t>
            </a:r>
          </a:p>
          <a:p>
            <a:pPr marL="0" indent="0">
              <a:buNone/>
            </a:pPr>
            <a:r>
              <a:rPr lang="en-GB" sz="2400" dirty="0" smtClean="0"/>
              <a:t>	- Water Framework Directive. </a:t>
            </a:r>
          </a:p>
        </p:txBody>
      </p:sp>
    </p:spTree>
    <p:extLst>
      <p:ext uri="{BB962C8B-B14F-4D97-AF65-F5344CB8AC3E}">
        <p14:creationId xmlns:p14="http://schemas.microsoft.com/office/powerpoint/2010/main" val="210372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Workshop 2- Enhancing the protection of soils through RDPs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600" dirty="0" smtClean="0"/>
              <a:t>Instruments</a:t>
            </a:r>
            <a:r>
              <a:rPr lang="et-EE" sz="2600" dirty="0" smtClean="0"/>
              <a:t>:</a:t>
            </a:r>
            <a:endParaRPr lang="en-GB" sz="2600" dirty="0" smtClean="0"/>
          </a:p>
          <a:p>
            <a:pPr marL="0" indent="0">
              <a:buNone/>
            </a:pPr>
            <a:r>
              <a:rPr lang="en-GB" sz="2600" dirty="0" smtClean="0"/>
              <a:t>	- </a:t>
            </a:r>
            <a:r>
              <a:rPr lang="en-GB" sz="2600" dirty="0" err="1" smtClean="0"/>
              <a:t>Agri</a:t>
            </a:r>
            <a:r>
              <a:rPr lang="en-GB" sz="2600" dirty="0" smtClean="0"/>
              <a:t>-environment &amp; climate measure (no 	ploughing; winter crop</a:t>
            </a:r>
            <a:r>
              <a:rPr lang="et-EE" sz="2600" dirty="0" smtClean="0"/>
              <a:t> </a:t>
            </a:r>
            <a:r>
              <a:rPr lang="et-EE" sz="2600" dirty="0" err="1" smtClean="0"/>
              <a:t>cover</a:t>
            </a:r>
            <a:r>
              <a:rPr lang="en-GB" sz="2600" dirty="0" smtClean="0"/>
              <a:t>; permanent 	grassland; trees &amp; hedges &amp; buffer strips);</a:t>
            </a:r>
            <a:endParaRPr lang="et-EE" sz="2600" dirty="0" smtClean="0"/>
          </a:p>
          <a:p>
            <a:pPr marL="0" indent="0">
              <a:buNone/>
            </a:pPr>
            <a:r>
              <a:rPr lang="et-EE" sz="2600" dirty="0"/>
              <a:t>	</a:t>
            </a:r>
            <a:r>
              <a:rPr lang="et-EE" sz="2600" dirty="0" smtClean="0"/>
              <a:t>- </a:t>
            </a:r>
            <a:r>
              <a:rPr lang="en-GB" sz="2600" dirty="0" smtClean="0"/>
              <a:t>Organic farming</a:t>
            </a:r>
            <a:r>
              <a:rPr lang="et-EE" sz="2600" dirty="0" smtClean="0"/>
              <a:t>;</a:t>
            </a:r>
            <a:endParaRPr lang="en-GB" sz="2600" dirty="0" smtClean="0"/>
          </a:p>
          <a:p>
            <a:pPr marL="0" indent="0">
              <a:buNone/>
            </a:pPr>
            <a:r>
              <a:rPr lang="en-GB" sz="2600" dirty="0" smtClean="0"/>
              <a:t>	- Investments (preference in selection criteria);</a:t>
            </a:r>
          </a:p>
          <a:p>
            <a:pPr marL="0" indent="0">
              <a:buNone/>
            </a:pPr>
            <a:r>
              <a:rPr lang="en-GB" sz="2600" dirty="0" smtClean="0"/>
              <a:t>	- Non-productive investments;</a:t>
            </a:r>
          </a:p>
          <a:p>
            <a:pPr marL="0" indent="0">
              <a:buNone/>
            </a:pPr>
            <a:r>
              <a:rPr lang="en-GB" sz="2600" dirty="0" smtClean="0"/>
              <a:t>	- Leader;</a:t>
            </a:r>
            <a:endParaRPr lang="et-EE" sz="2600" dirty="0" smtClean="0"/>
          </a:p>
          <a:p>
            <a:pPr marL="0" indent="0">
              <a:buNone/>
            </a:pPr>
            <a:r>
              <a:rPr lang="et-EE" sz="2600" dirty="0"/>
              <a:t>	</a:t>
            </a:r>
            <a:r>
              <a:rPr lang="et-EE" sz="2600" dirty="0" smtClean="0"/>
              <a:t>- EIP </a:t>
            </a:r>
            <a:r>
              <a:rPr lang="et-EE" sz="2600" dirty="0" err="1" smtClean="0"/>
              <a:t>Agri</a:t>
            </a:r>
            <a:r>
              <a:rPr lang="et-EE" sz="2600" dirty="0" smtClean="0"/>
              <a:t>;</a:t>
            </a:r>
            <a:endParaRPr lang="en-GB" sz="2600" dirty="0" smtClean="0"/>
          </a:p>
          <a:p>
            <a:pPr marL="0" indent="0">
              <a:buNone/>
            </a:pPr>
            <a:r>
              <a:rPr lang="en-GB" sz="2600" dirty="0" smtClean="0"/>
              <a:t>	- one-off payments when arable land is taken out 	of production. 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t-EE" dirty="0" smtClean="0"/>
              <a:t> 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0015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2017 tavaekraanile slaidid">
  <a:themeElements>
    <a:clrScheme name="EU sinine lin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791FF"/>
      </a:accent1>
      <a:accent2>
        <a:srgbClr val="73BDFF"/>
      </a:accent2>
      <a:accent3>
        <a:srgbClr val="006DD0"/>
      </a:accent3>
      <a:accent4>
        <a:srgbClr val="00498B"/>
      </a:accent4>
      <a:accent5>
        <a:srgbClr val="006DD0"/>
      </a:accent5>
      <a:accent6>
        <a:srgbClr val="006DD0"/>
      </a:accent6>
      <a:hlink>
        <a:srgbClr val="1791FF"/>
      </a:hlink>
      <a:folHlink>
        <a:srgbClr val="1791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U2017+VA_PPT.potx" id="{55F7A703-0289-4869-9EC2-B5D69CDC8FB4}" vid="{BF2CB0D9-FBD7-4D9B-96FC-0B910F74CB8F}"/>
    </a:ext>
  </a:extLst>
</a:theme>
</file>

<file path=ppt/theme/theme2.xml><?xml version="1.0" encoding="utf-8"?>
<a:theme xmlns:a="http://schemas.openxmlformats.org/drawingml/2006/main" name="Custom Design">
  <a:themeElements>
    <a:clrScheme name="EU valge lin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791FF"/>
      </a:accent1>
      <a:accent2>
        <a:srgbClr val="73BDFF"/>
      </a:accent2>
      <a:accent3>
        <a:srgbClr val="006DD0"/>
      </a:accent3>
      <a:accent4>
        <a:srgbClr val="00498B"/>
      </a:accent4>
      <a:accent5>
        <a:srgbClr val="006DD0"/>
      </a:accent5>
      <a:accent6>
        <a:srgbClr val="006DD0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U2017+VA_PPT.potx" id="{55F7A703-0289-4869-9EC2-B5D69CDC8FB4}" vid="{7C8CA5D4-731A-491E-A6D0-F035C11884B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EU2017 tavaekraanile slaidid</Template>
  <TotalTime>225</TotalTime>
  <Words>42</Words>
  <Application>Microsoft Office PowerPoint</Application>
  <PresentationFormat>On-screen Show (4:3)</PresentationFormat>
  <Paragraphs>23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EU2017 tavaekraanile slaidid</vt:lpstr>
      <vt:lpstr>Custom Design</vt:lpstr>
      <vt:lpstr>PowerPoint Presentation</vt:lpstr>
      <vt:lpstr>Informal Meeting of  Rural Development Directors </vt:lpstr>
      <vt:lpstr> Workshop 2- Enhancing the protection of soils through RDPs </vt:lpstr>
      <vt:lpstr>Workshop 2- Enhancing the protection of soils through RDPs </vt:lpstr>
      <vt:lpstr>PowerPoint Presentation</vt:lpstr>
    </vt:vector>
  </TitlesOfParts>
  <Company>Põllumajandusministeerium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Anne-Liisi Mändmets</dc:creator>
  <cp:lastModifiedBy>Anne-Liisi Mändmets</cp:lastModifiedBy>
  <cp:revision>6</cp:revision>
  <dcterms:created xsi:type="dcterms:W3CDTF">2017-06-28T12:42:44Z</dcterms:created>
  <dcterms:modified xsi:type="dcterms:W3CDTF">2017-09-12T11:42:18Z</dcterms:modified>
</cp:coreProperties>
</file>